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1" r:id="rId2"/>
  </p:sldMasterIdLst>
  <p:notesMasterIdLst>
    <p:notesMasterId r:id="rId25"/>
  </p:notesMasterIdLst>
  <p:sldIdLst>
    <p:sldId id="4049" r:id="rId3"/>
    <p:sldId id="4285" r:id="rId4"/>
    <p:sldId id="4286" r:id="rId5"/>
    <p:sldId id="880" r:id="rId6"/>
    <p:sldId id="4111" r:id="rId7"/>
    <p:sldId id="877" r:id="rId8"/>
    <p:sldId id="839" r:id="rId9"/>
    <p:sldId id="840" r:id="rId10"/>
    <p:sldId id="4284" r:id="rId11"/>
    <p:sldId id="4287" r:id="rId12"/>
    <p:sldId id="4050" r:id="rId13"/>
    <p:sldId id="855" r:id="rId14"/>
    <p:sldId id="857" r:id="rId15"/>
    <p:sldId id="856" r:id="rId16"/>
    <p:sldId id="4043" r:id="rId17"/>
    <p:sldId id="4044" r:id="rId18"/>
    <p:sldId id="4046" r:id="rId19"/>
    <p:sldId id="4047" r:id="rId20"/>
    <p:sldId id="4288" r:id="rId21"/>
    <p:sldId id="4289" r:id="rId22"/>
    <p:sldId id="4290" r:id="rId23"/>
    <p:sldId id="4291" r:id="rId2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טל ביאנקו" initials="טב" lastIdx="3" clrIdx="0">
    <p:extLst>
      <p:ext uri="{19B8F6BF-5375-455C-9EA6-DF929625EA0E}">
        <p15:presenceInfo xmlns:p15="http://schemas.microsoft.com/office/powerpoint/2012/main" userId="S-1-5-21-3382389944-192657977-3347268913-44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831"/>
    <a:srgbClr val="FDC83D"/>
    <a:srgbClr val="37374E"/>
    <a:srgbClr val="725A89"/>
    <a:srgbClr val="37384D"/>
    <a:srgbClr val="EDEBFF"/>
    <a:srgbClr val="A190F6"/>
    <a:srgbClr val="725C89"/>
    <a:srgbClr val="725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28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44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31162FF-7358-407B-811F-87987F66F79A}" type="datetimeFigureOut">
              <a:rPr lang="he-IL" smtClean="0"/>
              <a:t>כ"ד/שבט/תשפ"ב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FFB4F5D-3A6F-41B9-A4EE-AC9E220C814D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3349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בלי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G.png" descr="BG.png">
            <a:extLst>
              <a:ext uri="{FF2B5EF4-FFF2-40B4-BE49-F238E27FC236}">
                <a16:creationId xmlns:a16="http://schemas.microsoft.com/office/drawing/2014/main" id="{8E971859-6646-4D14-84FD-DF200795CF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" y="-4"/>
            <a:ext cx="12182131" cy="685569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9843" y="2459153"/>
            <a:ext cx="9610725" cy="465138"/>
          </a:xfrm>
        </p:spPr>
        <p:txBody>
          <a:bodyPr>
            <a:noAutofit/>
          </a:bodyPr>
          <a:lstStyle>
            <a:lvl1pPr algn="ctr">
              <a:defRPr sz="7200" spc="-150">
                <a:solidFill>
                  <a:srgbClr val="FDC83D"/>
                </a:solidFill>
              </a:defRPr>
            </a:lvl1pPr>
          </a:lstStyle>
          <a:p>
            <a:r>
              <a:rPr lang="he-IL" dirty="0"/>
              <a:t>כותרת ראשית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288254" y="3156458"/>
            <a:ext cx="9612314" cy="411956"/>
          </a:xfrm>
        </p:spPr>
        <p:txBody>
          <a:bodyPr anchor="b">
            <a:noAutofit/>
          </a:bodyPr>
          <a:lstStyle>
            <a:lvl1pPr marL="0" indent="0" algn="ctr">
              <a:buNone/>
              <a:defRPr sz="4400" b="0">
                <a:solidFill>
                  <a:srgbClr val="FDC8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כותרת משנה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946943" y="4372211"/>
            <a:ext cx="10298113" cy="1381125"/>
          </a:xfrm>
        </p:spPr>
        <p:txBody>
          <a:bodyPr>
            <a:normAutofit/>
          </a:bodyPr>
          <a:lstStyle>
            <a:lvl1pPr marL="0" indent="0" algn="ctr">
              <a:lnSpc>
                <a:spcPts val="1700"/>
              </a:lnSpc>
              <a:buNone/>
              <a:defRPr sz="2000" b="0"/>
            </a:lvl1pPr>
            <a:lvl2pPr marL="0" indent="0" algn="ctr">
              <a:buNone/>
              <a:defRPr sz="2000"/>
            </a:lvl2pPr>
            <a:lvl3pPr marL="0" indent="0" algn="ctr">
              <a:buNone/>
              <a:defRPr sz="2000"/>
            </a:lvl3pPr>
            <a:lvl4pPr marL="0" indent="0" algn="ctr">
              <a:buNone/>
              <a:defRPr sz="2000"/>
            </a:lvl4pPr>
            <a:lvl5pPr marL="0" indent="0" algn="ctr">
              <a:buNone/>
              <a:defRPr sz="2000"/>
            </a:lvl5pPr>
          </a:lstStyle>
          <a:p>
            <a:pPr lvl="0"/>
            <a:r>
              <a:rPr lang="he-IL" dirty="0"/>
              <a:t>שם היחידה</a:t>
            </a:r>
          </a:p>
          <a:p>
            <a:pPr lvl="0"/>
            <a:r>
              <a:rPr lang="he-IL" dirty="0"/>
              <a:t>אגף</a:t>
            </a:r>
          </a:p>
          <a:p>
            <a:pPr lvl="0"/>
            <a:r>
              <a:rPr lang="he-IL" dirty="0"/>
              <a:t>תפקיד</a:t>
            </a:r>
          </a:p>
          <a:p>
            <a:pPr lvl="0"/>
            <a:r>
              <a:rPr lang="he-IL" dirty="0"/>
              <a:t>תאריך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000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עמוד טקסט ללא תמונה עם רקע מעוצב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75208_Mazeget_C3 NoTxt11.jpg" descr="275208_Mazeget_C3 NoTxt11.jpg">
            <a:extLst>
              <a:ext uri="{FF2B5EF4-FFF2-40B4-BE49-F238E27FC236}">
                <a16:creationId xmlns:a16="http://schemas.microsoft.com/office/drawing/2014/main" id="{643D3AA8-0F69-449F-BA18-2202E5E577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-3"/>
            <a:ext cx="12186227" cy="6858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57274" y="1781175"/>
            <a:ext cx="10298113" cy="4408488"/>
          </a:xfrm>
        </p:spPr>
        <p:txBody>
          <a:bodyPr>
            <a:normAutofit/>
          </a:bodyPr>
          <a:lstStyle>
            <a:lvl1pPr>
              <a:buClr>
                <a:srgbClr val="725A89"/>
              </a:buClr>
              <a:defRPr sz="2000"/>
            </a:lvl1pPr>
            <a:lvl2pPr>
              <a:buClr>
                <a:srgbClr val="725A89"/>
              </a:buClr>
              <a:defRPr sz="2000"/>
            </a:lvl2pPr>
            <a:lvl3pPr>
              <a:buClr>
                <a:srgbClr val="725A89"/>
              </a:buClr>
              <a:defRPr sz="2000"/>
            </a:lvl3pPr>
            <a:lvl4pPr>
              <a:buClr>
                <a:srgbClr val="725A89"/>
              </a:buClr>
              <a:defRPr sz="2000"/>
            </a:lvl4pPr>
            <a:lvl5pPr>
              <a:buClr>
                <a:srgbClr val="725A89"/>
              </a:buClr>
              <a:defRPr sz="20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4476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וד טקסט עם תמונה ובולטים סגול כה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75208_Mazeget_C3 NoTxt9.jpg" descr="275208_Mazeget_C3 NoTxt9.jpg">
            <a:extLst>
              <a:ext uri="{FF2B5EF4-FFF2-40B4-BE49-F238E27FC236}">
                <a16:creationId xmlns:a16="http://schemas.microsoft.com/office/drawing/2014/main" id="{2B4907C5-B996-41ED-AF55-5C494FD737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6223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8402" y="1781175"/>
            <a:ext cx="5106985" cy="4276725"/>
          </a:xfrm>
        </p:spPr>
        <p:txBody>
          <a:bodyPr>
            <a:normAutofit/>
          </a:bodyPr>
          <a:lstStyle>
            <a:lvl1pPr>
              <a:buClr>
                <a:srgbClr val="37374E"/>
              </a:buClr>
              <a:defRPr sz="2000">
                <a:solidFill>
                  <a:srgbClr val="663831"/>
                </a:solidFill>
              </a:defRPr>
            </a:lvl1pPr>
            <a:lvl2pPr>
              <a:buClr>
                <a:srgbClr val="37374E"/>
              </a:buClr>
              <a:defRPr sz="2000"/>
            </a:lvl2pPr>
            <a:lvl3pPr>
              <a:buClr>
                <a:srgbClr val="37374E"/>
              </a:buClr>
              <a:defRPr sz="2000"/>
            </a:lvl3pPr>
            <a:lvl4pPr>
              <a:buClr>
                <a:srgbClr val="37374E"/>
              </a:buClr>
              <a:defRPr sz="2000"/>
            </a:lvl4pPr>
            <a:lvl5pPr>
              <a:defRPr sz="20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2C18C7F9-95F0-4965-AACC-064367A7B7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504588"/>
            <a:ext cx="5943600" cy="4553312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he-IL" dirty="0"/>
              <a:t>תמונה מלאה- יש להעלות תמונה</a:t>
            </a:r>
          </a:p>
        </p:txBody>
      </p:sp>
    </p:spTree>
    <p:extLst>
      <p:ext uri="{BB962C8B-B14F-4D97-AF65-F5344CB8AC3E}">
        <p14:creationId xmlns:p14="http://schemas.microsoft.com/office/powerpoint/2010/main" val="1606485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עמוס טקסט עם תמונה ובולטים חומ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75208_Mazeget_C3 NoTxt9.jpg" descr="275208_Mazeget_C3 NoTxt9.jpg">
            <a:extLst>
              <a:ext uri="{FF2B5EF4-FFF2-40B4-BE49-F238E27FC236}">
                <a16:creationId xmlns:a16="http://schemas.microsoft.com/office/drawing/2014/main" id="{B1A18F10-8246-4770-84D0-2D1F77A9F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6223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8402" y="1781175"/>
            <a:ext cx="5106985" cy="4276725"/>
          </a:xfrm>
        </p:spPr>
        <p:txBody>
          <a:bodyPr>
            <a:normAutofit/>
          </a:bodyPr>
          <a:lstStyle>
            <a:lvl1pPr>
              <a:buClr>
                <a:srgbClr val="663831"/>
              </a:buClr>
              <a:defRPr sz="2000">
                <a:solidFill>
                  <a:srgbClr val="663831"/>
                </a:solidFill>
              </a:defRPr>
            </a:lvl1pPr>
            <a:lvl2pPr>
              <a:buClr>
                <a:srgbClr val="663831"/>
              </a:buClr>
              <a:defRPr sz="2000"/>
            </a:lvl2pPr>
            <a:lvl3pPr>
              <a:buClr>
                <a:srgbClr val="663831"/>
              </a:buClr>
              <a:defRPr sz="2000"/>
            </a:lvl3pPr>
            <a:lvl4pPr>
              <a:buClr>
                <a:srgbClr val="663831"/>
              </a:buClr>
              <a:defRPr sz="2000"/>
            </a:lvl4pPr>
            <a:lvl5pPr>
              <a:defRPr sz="20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2C18C7F9-95F0-4965-AACC-064367A7B7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504588"/>
            <a:ext cx="5943600" cy="4553312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he-IL" dirty="0"/>
              <a:t>תמונה מלאה- יש להעלות תמונה</a:t>
            </a:r>
          </a:p>
        </p:txBody>
      </p:sp>
    </p:spTree>
    <p:extLst>
      <p:ext uri="{BB962C8B-B14F-4D97-AF65-F5344CB8AC3E}">
        <p14:creationId xmlns:p14="http://schemas.microsoft.com/office/powerpoint/2010/main" val="388925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עם טקסט עם תמונה ובולטים סגול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275208_Mazeget_C3 NoTxt9.jpg" descr="275208_Mazeget_C3 NoTxt9.jpg">
            <a:extLst>
              <a:ext uri="{FF2B5EF4-FFF2-40B4-BE49-F238E27FC236}">
                <a16:creationId xmlns:a16="http://schemas.microsoft.com/office/drawing/2014/main" id="{F1AE64BC-C759-46E6-909D-9FD89CF14B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6223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8402" y="1781175"/>
            <a:ext cx="5106985" cy="4276725"/>
          </a:xfrm>
        </p:spPr>
        <p:txBody>
          <a:bodyPr>
            <a:normAutofit/>
          </a:bodyPr>
          <a:lstStyle>
            <a:lvl1pPr>
              <a:buClr>
                <a:srgbClr val="725B89"/>
              </a:buClr>
              <a:defRPr sz="2000">
                <a:solidFill>
                  <a:srgbClr val="663831"/>
                </a:solidFill>
              </a:defRPr>
            </a:lvl1pPr>
            <a:lvl2pPr>
              <a:buClr>
                <a:srgbClr val="725B89"/>
              </a:buClr>
              <a:defRPr sz="2000"/>
            </a:lvl2pPr>
            <a:lvl3pPr>
              <a:buClr>
                <a:srgbClr val="725B89"/>
              </a:buClr>
              <a:defRPr sz="2000"/>
            </a:lvl3pPr>
            <a:lvl4pPr>
              <a:buClr>
                <a:srgbClr val="725B89"/>
              </a:buClr>
              <a:defRPr sz="2000"/>
            </a:lvl4pPr>
            <a:lvl5pPr>
              <a:defRPr sz="20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2C18C7F9-95F0-4965-AACC-064367A7B7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504588"/>
            <a:ext cx="5943600" cy="4553312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he-IL" dirty="0"/>
              <a:t>תמונה מלאה- יש להעלות תמונה</a:t>
            </a:r>
          </a:p>
        </p:txBody>
      </p:sp>
    </p:spTree>
    <p:extLst>
      <p:ext uri="{BB962C8B-B14F-4D97-AF65-F5344CB8AC3E}">
        <p14:creationId xmlns:p14="http://schemas.microsoft.com/office/powerpoint/2010/main" val="1622007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עם טקסט עם תמונה ובולטים סגולים בהיר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75208_Mazeget_C3 NoTxt9.jpg" descr="275208_Mazeget_C3 NoTxt9.jpg">
            <a:extLst>
              <a:ext uri="{FF2B5EF4-FFF2-40B4-BE49-F238E27FC236}">
                <a16:creationId xmlns:a16="http://schemas.microsoft.com/office/drawing/2014/main" id="{464D26F3-6C54-4BA8-A3EE-10E249D43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6223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8402" y="1781175"/>
            <a:ext cx="5106985" cy="4276725"/>
          </a:xfrm>
        </p:spPr>
        <p:txBody>
          <a:bodyPr>
            <a:normAutofit/>
          </a:bodyPr>
          <a:lstStyle>
            <a:lvl1pPr>
              <a:buClr>
                <a:srgbClr val="37374E"/>
              </a:buClr>
              <a:defRPr sz="2000">
                <a:solidFill>
                  <a:srgbClr val="663831"/>
                </a:solidFill>
              </a:defRPr>
            </a:lvl1pPr>
            <a:lvl2pPr>
              <a:buClr>
                <a:srgbClr val="37374E"/>
              </a:buClr>
              <a:defRPr sz="2000"/>
            </a:lvl2pPr>
            <a:lvl3pPr>
              <a:buClr>
                <a:srgbClr val="37374E"/>
              </a:buClr>
              <a:defRPr sz="2000"/>
            </a:lvl3pPr>
            <a:lvl4pPr>
              <a:buClr>
                <a:srgbClr val="37374E"/>
              </a:buClr>
              <a:defRPr sz="2000"/>
            </a:lvl4pPr>
            <a:lvl5pPr>
              <a:defRPr sz="20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2C18C7F9-95F0-4965-AACC-064367A7B7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504588"/>
            <a:ext cx="5943600" cy="4553312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he-IL" dirty="0"/>
              <a:t>תמונה מלאה- יש להעלות תמונה</a:t>
            </a:r>
          </a:p>
        </p:txBody>
      </p:sp>
    </p:spTree>
    <p:extLst>
      <p:ext uri="{BB962C8B-B14F-4D97-AF65-F5344CB8AC3E}">
        <p14:creationId xmlns:p14="http://schemas.microsoft.com/office/powerpoint/2010/main" val="2693358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עמוד גרף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75208_Mazeget_C3 NoTxt9.jpg" descr="275208_Mazeget_C3 NoTxt9.jpg">
            <a:extLst>
              <a:ext uri="{FF2B5EF4-FFF2-40B4-BE49-F238E27FC236}">
                <a16:creationId xmlns:a16="http://schemas.microsoft.com/office/drawing/2014/main" id="{92D98472-A97F-4A46-8935-83A9B52B9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6223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612472" y="2112984"/>
            <a:ext cx="9742915" cy="4076679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e-IL" dirty="0"/>
              <a:t>גרף עמודות מעוצב (לחצו על אייקון הגרף)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12" name="מציין מיקום טקסט 4">
            <a:extLst>
              <a:ext uri="{FF2B5EF4-FFF2-40B4-BE49-F238E27FC236}">
                <a16:creationId xmlns:a16="http://schemas.microsoft.com/office/drawing/2014/main" id="{8348B66E-0BC0-4172-85FE-889743D0A6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2472" y="1745864"/>
            <a:ext cx="9742121" cy="367120"/>
          </a:xfrm>
        </p:spPr>
        <p:txBody>
          <a:bodyPr anchor="b">
            <a:noAutofit/>
          </a:bodyPr>
          <a:lstStyle>
            <a:lvl1pPr marL="0" indent="0" algn="r">
              <a:lnSpc>
                <a:spcPts val="3100"/>
              </a:lnSpc>
              <a:buNone/>
              <a:defRPr sz="2000" b="0">
                <a:solidFill>
                  <a:srgbClr val="6638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כותרת הגרף</a:t>
            </a:r>
          </a:p>
        </p:txBody>
      </p:sp>
    </p:spTree>
    <p:extLst>
      <p:ext uri="{BB962C8B-B14F-4D97-AF65-F5344CB8AC3E}">
        <p14:creationId xmlns:p14="http://schemas.microsoft.com/office/powerpoint/2010/main" val="1347047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עמוד פא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75208_Mazeget_C3 NoTxt9.jpg" descr="275208_Mazeget_C3 NoTxt9.jpg">
            <a:extLst>
              <a:ext uri="{FF2B5EF4-FFF2-40B4-BE49-F238E27FC236}">
                <a16:creationId xmlns:a16="http://schemas.microsoft.com/office/drawing/2014/main" id="{2173A361-18E5-4AEE-9886-B0916A3609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6223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612472" y="2112985"/>
            <a:ext cx="9742915" cy="4076678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e-IL" dirty="0"/>
              <a:t>גרף פאי מעוצב (לחצו על אייקון הגרף)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12" name="מציין מיקום טקסט 4">
            <a:extLst>
              <a:ext uri="{FF2B5EF4-FFF2-40B4-BE49-F238E27FC236}">
                <a16:creationId xmlns:a16="http://schemas.microsoft.com/office/drawing/2014/main" id="{EC827F8E-966B-468F-ABAB-88F3907569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2472" y="1745864"/>
            <a:ext cx="9742121" cy="367120"/>
          </a:xfrm>
        </p:spPr>
        <p:txBody>
          <a:bodyPr anchor="b">
            <a:noAutofit/>
          </a:bodyPr>
          <a:lstStyle>
            <a:lvl1pPr marL="0" indent="0" algn="r">
              <a:lnSpc>
                <a:spcPts val="3100"/>
              </a:lnSpc>
              <a:buNone/>
              <a:defRPr sz="2000" b="0">
                <a:solidFill>
                  <a:srgbClr val="6638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כותרת הפאי</a:t>
            </a:r>
          </a:p>
        </p:txBody>
      </p:sp>
    </p:spTree>
    <p:extLst>
      <p:ext uri="{BB962C8B-B14F-4D97-AF65-F5344CB8AC3E}">
        <p14:creationId xmlns:p14="http://schemas.microsoft.com/office/powerpoint/2010/main" val="1372028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עמוד 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75208_Mazeget_C3 NoTxt9.jpg" descr="275208_Mazeget_C3 NoTxt9.jpg">
            <a:extLst>
              <a:ext uri="{FF2B5EF4-FFF2-40B4-BE49-F238E27FC236}">
                <a16:creationId xmlns:a16="http://schemas.microsoft.com/office/drawing/2014/main" id="{2173A361-18E5-4AEE-9886-B0916A3609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6223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612472" y="2112985"/>
            <a:ext cx="9742915" cy="4076678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e-IL" dirty="0"/>
              <a:t>טבלה (לחצו על אייקון הטבלה)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12" name="מציין מיקום טקסט 4">
            <a:extLst>
              <a:ext uri="{FF2B5EF4-FFF2-40B4-BE49-F238E27FC236}">
                <a16:creationId xmlns:a16="http://schemas.microsoft.com/office/drawing/2014/main" id="{EC827F8E-966B-468F-ABAB-88F3907569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2472" y="1745864"/>
            <a:ext cx="9742121" cy="367120"/>
          </a:xfrm>
        </p:spPr>
        <p:txBody>
          <a:bodyPr anchor="b">
            <a:noAutofit/>
          </a:bodyPr>
          <a:lstStyle>
            <a:lvl1pPr marL="0" indent="0" algn="r">
              <a:lnSpc>
                <a:spcPts val="3100"/>
              </a:lnSpc>
              <a:buNone/>
              <a:defRPr sz="2000" b="0">
                <a:solidFill>
                  <a:srgbClr val="6638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כותרת הטבלה</a:t>
            </a:r>
          </a:p>
        </p:txBody>
      </p:sp>
    </p:spTree>
    <p:extLst>
      <p:ext uri="{BB962C8B-B14F-4D97-AF65-F5344CB8AC3E}">
        <p14:creationId xmlns:p14="http://schemas.microsoft.com/office/powerpoint/2010/main" val="3210489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עמוד צבעוניו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75208_Mazeget_C3 NoTxt9.jpg" descr="275208_Mazeget_C3 NoTxt9.jpg">
            <a:extLst>
              <a:ext uri="{FF2B5EF4-FFF2-40B4-BE49-F238E27FC236}">
                <a16:creationId xmlns:a16="http://schemas.microsoft.com/office/drawing/2014/main" id="{2173A361-18E5-4AEE-9886-B0916A3609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6223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 dirty="0"/>
              <a:t>צבעוניות המותג- ראשית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לשימוש בטקסטים וכותרות בלבד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t>‹#›</a:t>
            </a:fld>
            <a:endParaRPr lang="he-IL" dirty="0"/>
          </a:p>
        </p:txBody>
      </p:sp>
      <p:pic>
        <p:nvPicPr>
          <p:cNvPr id="13" name="Picture 29" descr="Picture 29">
            <a:extLst>
              <a:ext uri="{FF2B5EF4-FFF2-40B4-BE49-F238E27FC236}">
                <a16:creationId xmlns:a16="http://schemas.microsoft.com/office/drawing/2014/main" id="{9E094C43-A3B9-460B-903C-4BDCB0FE5F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9010" r="4881" b="12624"/>
          <a:stretch/>
        </p:blipFill>
        <p:spPr>
          <a:xfrm>
            <a:off x="0" y="1841454"/>
            <a:ext cx="12186223" cy="42080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23121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עמוד צבעוניות משנ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75208_Mazeget_C3 NoTxt9.jpg" descr="275208_Mazeget_C3 NoTxt9.jpg">
            <a:extLst>
              <a:ext uri="{FF2B5EF4-FFF2-40B4-BE49-F238E27FC236}">
                <a16:creationId xmlns:a16="http://schemas.microsoft.com/office/drawing/2014/main" id="{2173A361-18E5-4AEE-9886-B0916A3609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6223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53" descr="Picture 53">
            <a:extLst>
              <a:ext uri="{FF2B5EF4-FFF2-40B4-BE49-F238E27FC236}">
                <a16:creationId xmlns:a16="http://schemas.microsoft.com/office/drawing/2014/main" id="{DAE51090-D04E-42CB-8195-56A1738E6B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1083" b="11776"/>
          <a:stretch>
            <a:fillRect/>
          </a:stretch>
        </p:blipFill>
        <p:spPr>
          <a:xfrm>
            <a:off x="0" y="1558159"/>
            <a:ext cx="11887200" cy="4491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 dirty="0"/>
              <a:t>צבעוניות המותג- משנית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צבעוניות משנית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5602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עם תמונה לב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71CFBFE8-7773-4C3F-8DC4-CE1BCFCA9A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1" y="0"/>
            <a:ext cx="5879507" cy="6858000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he-IL" dirty="0"/>
              <a:t>תמונה (אלמנט על רקע לבן בלבד)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2650" y="1729773"/>
            <a:ext cx="5537993" cy="465138"/>
          </a:xfrm>
        </p:spPr>
        <p:txBody>
          <a:bodyPr>
            <a:noAutofit/>
          </a:bodyPr>
          <a:lstStyle>
            <a:lvl1pPr algn="r">
              <a:defRPr sz="7200" spc="-150">
                <a:solidFill>
                  <a:srgbClr val="FDC83D"/>
                </a:solidFill>
              </a:defRPr>
            </a:lvl1pPr>
          </a:lstStyle>
          <a:p>
            <a:r>
              <a:rPr lang="he-IL" dirty="0"/>
              <a:t>כותרת ראשית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961733" y="2427078"/>
            <a:ext cx="5538909" cy="411956"/>
          </a:xfrm>
        </p:spPr>
        <p:txBody>
          <a:bodyPr anchor="b">
            <a:noAutofit/>
          </a:bodyPr>
          <a:lstStyle>
            <a:lvl1pPr marL="0" indent="0" algn="r">
              <a:buNone/>
              <a:defRPr sz="4400" b="0">
                <a:solidFill>
                  <a:srgbClr val="FDC8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כותרת משנה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0034588" y="4372211"/>
            <a:ext cx="1466054" cy="1381125"/>
          </a:xfrm>
        </p:spPr>
        <p:txBody>
          <a:bodyPr>
            <a:normAutofit/>
          </a:bodyPr>
          <a:lstStyle>
            <a:lvl1pPr marL="0" indent="0" algn="r">
              <a:lnSpc>
                <a:spcPts val="1700"/>
              </a:lnSpc>
              <a:buNone/>
              <a:defRPr sz="2000" b="0"/>
            </a:lvl1pPr>
            <a:lvl2pPr marL="0" indent="0" algn="ctr">
              <a:buNone/>
              <a:defRPr sz="2000"/>
            </a:lvl2pPr>
            <a:lvl3pPr marL="0" indent="0" algn="ctr">
              <a:buNone/>
              <a:defRPr sz="2000"/>
            </a:lvl3pPr>
            <a:lvl4pPr marL="0" indent="0" algn="ctr">
              <a:buNone/>
              <a:defRPr sz="2000"/>
            </a:lvl4pPr>
            <a:lvl5pPr marL="0" indent="0" algn="ctr">
              <a:buNone/>
              <a:defRPr sz="2000"/>
            </a:lvl5pPr>
          </a:lstStyle>
          <a:p>
            <a:pPr lvl="0"/>
            <a:r>
              <a:rPr lang="he-IL" dirty="0"/>
              <a:t>שם היחידה</a:t>
            </a:r>
          </a:p>
          <a:p>
            <a:pPr lvl="0"/>
            <a:r>
              <a:rPr lang="he-IL" dirty="0"/>
              <a:t>אגף</a:t>
            </a:r>
          </a:p>
          <a:p>
            <a:pPr lvl="0"/>
            <a:r>
              <a:rPr lang="he-IL" dirty="0"/>
              <a:t>תפקיד</a:t>
            </a:r>
          </a:p>
          <a:p>
            <a:pPr lvl="0"/>
            <a:r>
              <a:rPr lang="he-IL" dirty="0"/>
              <a:t>תאריך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t>‹#›</a:t>
            </a:fld>
            <a:endParaRPr lang="he-IL"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C4979A65-3678-40D0-9AD8-06666DD0BA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4588" y="-271987"/>
            <a:ext cx="2157412" cy="15356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20121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עוד תודה רב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Picture 17">
            <a:extLst>
              <a:ext uri="{FF2B5EF4-FFF2-40B4-BE49-F238E27FC236}">
                <a16:creationId xmlns:a16="http://schemas.microsoft.com/office/drawing/2014/main" id="{A02B4E10-913F-4355-B57B-DE93A49B1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96"/>
            <a:ext cx="12185518" cy="685760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7263798B-C1B1-46D9-AE70-874D9AFE57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69076" y="3039505"/>
            <a:ext cx="10653847" cy="77898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600" b="1" spc="-150">
                <a:solidFill>
                  <a:srgbClr val="FDC83D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he-IL" dirty="0"/>
              <a:t>תודה רבה</a:t>
            </a:r>
          </a:p>
        </p:txBody>
      </p:sp>
    </p:spTree>
    <p:extLst>
      <p:ext uri="{BB962C8B-B14F-4D97-AF65-F5344CB8AC3E}">
        <p14:creationId xmlns:p14="http://schemas.microsoft.com/office/powerpoint/2010/main" val="3204864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עם פינה יחידה מעוגלת 13"/>
          <p:cNvSpPr/>
          <p:nvPr userDrawn="1"/>
        </p:nvSpPr>
        <p:spPr>
          <a:xfrm rot="10800000">
            <a:off x="0" y="1503950"/>
            <a:ext cx="12192000" cy="4463717"/>
          </a:xfrm>
          <a:prstGeom prst="round1Rect">
            <a:avLst>
              <a:gd name="adj" fmla="val 14825"/>
            </a:avLst>
          </a:prstGeom>
          <a:solidFill>
            <a:srgbClr val="E5E3E3"/>
          </a:solidFill>
          <a:ln>
            <a:noFill/>
          </a:ln>
          <a:effectLst>
            <a:outerShdw blurRad="50800" dist="38100" dir="8100000" algn="tr" rotWithShape="0">
              <a:schemeClr val="accent6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עם פינה יחידה מעוגלת 14"/>
          <p:cNvSpPr/>
          <p:nvPr userDrawn="1"/>
        </p:nvSpPr>
        <p:spPr>
          <a:xfrm rot="10800000">
            <a:off x="320414" y="3725216"/>
            <a:ext cx="7668000" cy="54000"/>
          </a:xfrm>
          <a:prstGeom prst="round1Rect">
            <a:avLst>
              <a:gd name="adj" fmla="val 50000"/>
            </a:avLst>
          </a:prstGeom>
          <a:solidFill>
            <a:srgbClr val="FDB91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-121303" y="2873834"/>
            <a:ext cx="8221579" cy="944045"/>
          </a:xfrm>
        </p:spPr>
        <p:txBody>
          <a:bodyPr anchor="ctr">
            <a:noAutofit/>
          </a:bodyPr>
          <a:lstStyle>
            <a:lvl1pPr>
              <a:defRPr lang="he-IL" sz="5400" b="1">
                <a:solidFill>
                  <a:srgbClr val="55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he-IL" dirty="0"/>
              <a:t>לחץ כדי לערוך סגנון כותרת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24017" y="3940925"/>
            <a:ext cx="7915469" cy="413591"/>
          </a:xfrm>
        </p:spPr>
        <p:txBody>
          <a:bodyPr>
            <a:noAutofit/>
          </a:bodyPr>
          <a:lstStyle>
            <a:lvl1pPr>
              <a:defRPr lang="he-IL" sz="2800">
                <a:solidFill>
                  <a:srgbClr val="550000"/>
                </a:solidFill>
              </a:defRPr>
            </a:lvl1pPr>
          </a:lstStyle>
          <a:p>
            <a:pPr marL="0" lvl="0" indent="0">
              <a:buNone/>
            </a:pPr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7" name="מלבן 6"/>
          <p:cNvSpPr/>
          <p:nvPr userDrawn="1"/>
        </p:nvSpPr>
        <p:spPr>
          <a:xfrm>
            <a:off x="11239129" y="0"/>
            <a:ext cx="952865" cy="6858000"/>
          </a:xfrm>
          <a:prstGeom prst="rect">
            <a:avLst/>
          </a:prstGeom>
          <a:solidFill>
            <a:srgbClr val="FDB913"/>
          </a:solidFill>
          <a:ln>
            <a:solidFill>
              <a:srgbClr val="FDB91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0080818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עם פינה יחידה מעוגלת 13"/>
          <p:cNvSpPr/>
          <p:nvPr userDrawn="1"/>
        </p:nvSpPr>
        <p:spPr>
          <a:xfrm rot="10800000">
            <a:off x="0" y="1503950"/>
            <a:ext cx="12192000" cy="4463717"/>
          </a:xfrm>
          <a:prstGeom prst="round1Rect">
            <a:avLst>
              <a:gd name="adj" fmla="val 14825"/>
            </a:avLst>
          </a:prstGeom>
          <a:solidFill>
            <a:srgbClr val="E5E3E3"/>
          </a:solidFill>
          <a:ln>
            <a:noFill/>
          </a:ln>
          <a:effectLst>
            <a:outerShdw blurRad="50800" dist="38100" dir="8100000" algn="tr" rotWithShape="0">
              <a:schemeClr val="accent6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עם פינה יחידה מעוגלת 14"/>
          <p:cNvSpPr/>
          <p:nvPr userDrawn="1"/>
        </p:nvSpPr>
        <p:spPr>
          <a:xfrm rot="10800000">
            <a:off x="320414" y="3725216"/>
            <a:ext cx="10404000" cy="54000"/>
          </a:xfrm>
          <a:prstGeom prst="round1Rect">
            <a:avLst>
              <a:gd name="adj" fmla="val 50000"/>
            </a:avLst>
          </a:prstGeom>
          <a:solidFill>
            <a:srgbClr val="FDB91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555222" y="2873834"/>
            <a:ext cx="8221579" cy="944045"/>
          </a:xfrm>
        </p:spPr>
        <p:txBody>
          <a:bodyPr anchor="ctr">
            <a:noAutofit/>
          </a:bodyPr>
          <a:lstStyle>
            <a:lvl1pPr>
              <a:defRPr lang="he-IL" sz="5400" b="1">
                <a:solidFill>
                  <a:srgbClr val="55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he-IL" dirty="0"/>
              <a:t>לחץ כדי לערוך סגנון כותרת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800542" y="3940925"/>
            <a:ext cx="7915469" cy="413591"/>
          </a:xfrm>
        </p:spPr>
        <p:txBody>
          <a:bodyPr>
            <a:noAutofit/>
          </a:bodyPr>
          <a:lstStyle>
            <a:lvl1pPr>
              <a:defRPr lang="he-IL" sz="2800">
                <a:solidFill>
                  <a:srgbClr val="550000"/>
                </a:solidFill>
              </a:defRPr>
            </a:lvl1pPr>
          </a:lstStyle>
          <a:p>
            <a:pPr marL="0" lvl="0" indent="0">
              <a:buNone/>
            </a:pPr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7" name="מלבן 6"/>
          <p:cNvSpPr/>
          <p:nvPr userDrawn="1"/>
        </p:nvSpPr>
        <p:spPr>
          <a:xfrm>
            <a:off x="11239129" y="0"/>
            <a:ext cx="952865" cy="6858000"/>
          </a:xfrm>
          <a:prstGeom prst="rect">
            <a:avLst/>
          </a:prstGeom>
          <a:solidFill>
            <a:srgbClr val="FDB913"/>
          </a:solidFill>
          <a:ln>
            <a:solidFill>
              <a:srgbClr val="FDB91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8480568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ער פנימי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662762" y="2901827"/>
            <a:ext cx="8221579" cy="944045"/>
          </a:xfrm>
        </p:spPr>
        <p:txBody>
          <a:bodyPr anchor="ctr">
            <a:noAutofit/>
          </a:bodyPr>
          <a:lstStyle>
            <a:lvl1pPr>
              <a:defRPr lang="he-IL" sz="5400" b="1">
                <a:solidFill>
                  <a:srgbClr val="55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he-IL" dirty="0"/>
              <a:t>לחץ כדי לערוך סגנון כותרת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942238" y="4006242"/>
            <a:ext cx="7915469" cy="413591"/>
          </a:xfrm>
        </p:spPr>
        <p:txBody>
          <a:bodyPr>
            <a:noAutofit/>
          </a:bodyPr>
          <a:lstStyle>
            <a:lvl1pPr>
              <a:defRPr lang="he-IL" sz="2800">
                <a:solidFill>
                  <a:srgbClr val="550000"/>
                </a:solidFill>
              </a:defRPr>
            </a:lvl1pPr>
          </a:lstStyle>
          <a:p>
            <a:pPr marL="0" lvl="0" indent="0">
              <a:buNone/>
            </a:pPr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11" name="מלבן עם פינה יחידה מעוגלת 10"/>
          <p:cNvSpPr/>
          <p:nvPr userDrawn="1"/>
        </p:nvSpPr>
        <p:spPr>
          <a:xfrm rot="10800000">
            <a:off x="326653" y="3822874"/>
            <a:ext cx="10476000" cy="54000"/>
          </a:xfrm>
          <a:prstGeom prst="round1Rect">
            <a:avLst>
              <a:gd name="adj" fmla="val 50000"/>
            </a:avLst>
          </a:prstGeom>
          <a:solidFill>
            <a:srgbClr val="FDB91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 userDrawn="1"/>
        </p:nvSpPr>
        <p:spPr>
          <a:xfrm>
            <a:off x="11239129" y="0"/>
            <a:ext cx="952865" cy="6858000"/>
          </a:xfrm>
          <a:prstGeom prst="rect">
            <a:avLst/>
          </a:prstGeom>
          <a:solidFill>
            <a:srgbClr val="FDB913"/>
          </a:solidFill>
          <a:ln>
            <a:solidFill>
              <a:srgbClr val="FDB91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2896424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שער פנימי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 userDrawn="1"/>
        </p:nvSpPr>
        <p:spPr>
          <a:xfrm>
            <a:off x="11239129" y="0"/>
            <a:ext cx="952865" cy="6858000"/>
          </a:xfrm>
          <a:prstGeom prst="rect">
            <a:avLst/>
          </a:prstGeom>
          <a:solidFill>
            <a:srgbClr val="FDB913"/>
          </a:solidFill>
          <a:ln>
            <a:solidFill>
              <a:srgbClr val="FDB91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עם פינה יחידה מעוגלת 9"/>
          <p:cNvSpPr/>
          <p:nvPr userDrawn="1"/>
        </p:nvSpPr>
        <p:spPr>
          <a:xfrm rot="10800000">
            <a:off x="320414" y="3822874"/>
            <a:ext cx="7668000" cy="54000"/>
          </a:xfrm>
          <a:prstGeom prst="round1Rect">
            <a:avLst>
              <a:gd name="adj" fmla="val 50000"/>
            </a:avLst>
          </a:prstGeom>
          <a:solidFill>
            <a:srgbClr val="FDB91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0"/>
            <a:endParaRPr lang="he-IL"/>
          </a:p>
        </p:txBody>
      </p:sp>
      <p:sp>
        <p:nvSpPr>
          <p:cNvPr id="12" name="כותרת 1"/>
          <p:cNvSpPr>
            <a:spLocks noGrp="1"/>
          </p:cNvSpPr>
          <p:nvPr>
            <p:ph type="ctrTitle"/>
          </p:nvPr>
        </p:nvSpPr>
        <p:spPr>
          <a:xfrm>
            <a:off x="-121303" y="2901827"/>
            <a:ext cx="8221579" cy="944045"/>
          </a:xfrm>
        </p:spPr>
        <p:txBody>
          <a:bodyPr anchor="ctr">
            <a:noAutofit/>
          </a:bodyPr>
          <a:lstStyle>
            <a:lvl1pPr algn="r" rtl="0">
              <a:defRPr lang="he-IL" sz="5400" b="1">
                <a:solidFill>
                  <a:srgbClr val="55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he-IL" dirty="0"/>
              <a:t>לחץ כדי לערוך סגנון כותרת</a:t>
            </a:r>
          </a:p>
        </p:txBody>
      </p:sp>
      <p:sp>
        <p:nvSpPr>
          <p:cNvPr id="13" name="כותרת משנה 2"/>
          <p:cNvSpPr>
            <a:spLocks noGrp="1"/>
          </p:cNvSpPr>
          <p:nvPr>
            <p:ph type="subTitle" idx="1"/>
          </p:nvPr>
        </p:nvSpPr>
        <p:spPr>
          <a:xfrm>
            <a:off x="124017" y="4006242"/>
            <a:ext cx="7915469" cy="413591"/>
          </a:xfrm>
        </p:spPr>
        <p:txBody>
          <a:bodyPr>
            <a:noAutofit/>
          </a:bodyPr>
          <a:lstStyle>
            <a:lvl1pPr algn="r" rtl="0">
              <a:defRPr lang="he-IL" sz="2800">
                <a:solidFill>
                  <a:srgbClr val="550000"/>
                </a:solidFill>
              </a:defRPr>
            </a:lvl1pPr>
          </a:lstStyle>
          <a:p>
            <a:pPr marL="0" lvl="0" indent="0">
              <a:buNone/>
            </a:pPr>
            <a:r>
              <a:rPr lang="he-IL" dirty="0"/>
              <a:t>לחץ כדי לערוך סגנון כותרת משנה של תבנית בסיס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74646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תוכן צה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עם פינה יחידה מעוגלת 7"/>
          <p:cNvSpPr/>
          <p:nvPr userDrawn="1"/>
        </p:nvSpPr>
        <p:spPr>
          <a:xfrm rot="10800000">
            <a:off x="11825055" y="255173"/>
            <a:ext cx="366940" cy="956929"/>
          </a:xfrm>
          <a:prstGeom prst="round1Rect">
            <a:avLst>
              <a:gd name="adj" fmla="val 39321"/>
            </a:avLst>
          </a:prstGeom>
          <a:solidFill>
            <a:srgbClr val="FDB913"/>
          </a:solidFill>
          <a:ln>
            <a:noFill/>
          </a:ln>
          <a:effectLst>
            <a:outerShdw blurRad="50800" dist="38100" dir="8100000" algn="tr" rotWithShape="0">
              <a:schemeClr val="accent6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עם פינה יחידה מעוגלת 8"/>
          <p:cNvSpPr/>
          <p:nvPr userDrawn="1"/>
        </p:nvSpPr>
        <p:spPr>
          <a:xfrm flipH="1">
            <a:off x="11702902" y="6443330"/>
            <a:ext cx="489098" cy="414670"/>
          </a:xfrm>
          <a:prstGeom prst="round1Rect">
            <a:avLst>
              <a:gd name="adj" fmla="val 39321"/>
            </a:avLst>
          </a:prstGeom>
          <a:solidFill>
            <a:srgbClr val="FDB91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he-IL"/>
          </a:p>
        </p:txBody>
      </p:sp>
      <p:sp>
        <p:nvSpPr>
          <p:cNvPr id="10" name="מלבן עם פינה יחידה מעוגלת 9"/>
          <p:cNvSpPr/>
          <p:nvPr userDrawn="1"/>
        </p:nvSpPr>
        <p:spPr>
          <a:xfrm rot="10800000">
            <a:off x="2133611" y="785144"/>
            <a:ext cx="9576000" cy="36000"/>
          </a:xfrm>
          <a:prstGeom prst="round1Rect">
            <a:avLst>
              <a:gd name="adj" fmla="val 50000"/>
            </a:avLst>
          </a:prstGeom>
          <a:solidFill>
            <a:srgbClr val="FDB91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76275" y="210954"/>
            <a:ext cx="9383203" cy="630000"/>
          </a:xfrm>
        </p:spPr>
        <p:txBody>
          <a:bodyPr anchor="ctr">
            <a:noAutofit/>
          </a:bodyPr>
          <a:lstStyle>
            <a:lvl1pPr>
              <a:defRPr lang="he-IL" sz="3400" b="1">
                <a:solidFill>
                  <a:srgbClr val="5500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62000" y="1444247"/>
            <a:ext cx="10897478" cy="509942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400">
                <a:solidFill>
                  <a:srgbClr val="550000"/>
                </a:solidFill>
              </a:defRPr>
            </a:lvl1pPr>
            <a:lvl2pPr marL="252000" indent="-252000">
              <a:lnSpc>
                <a:spcPct val="100000"/>
              </a:lnSpc>
              <a:spcBef>
                <a:spcPts val="800"/>
              </a:spcBef>
              <a:buClr>
                <a:srgbClr val="FDB913"/>
              </a:buClr>
              <a:defRPr sz="2400">
                <a:solidFill>
                  <a:srgbClr val="550000"/>
                </a:solidFill>
              </a:defRPr>
            </a:lvl2pPr>
            <a:lvl3pPr marL="540000" indent="-288000">
              <a:lnSpc>
                <a:spcPct val="100000"/>
              </a:lnSpc>
              <a:spcBef>
                <a:spcPts val="800"/>
              </a:spcBef>
              <a:buClr>
                <a:srgbClr val="FDB913"/>
              </a:buClr>
              <a:buFont typeface="Arial Unicode MS" panose="020B0604020202020204" pitchFamily="34" charset="-128"/>
              <a:buChar char="−"/>
              <a:defRPr sz="2200">
                <a:solidFill>
                  <a:srgbClr val="550000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defRPr sz="2400">
                <a:solidFill>
                  <a:srgbClr val="550000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defRPr sz="2400">
                <a:solidFill>
                  <a:srgbClr val="550000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1738208" y="6477627"/>
            <a:ext cx="428625" cy="365125"/>
          </a:xfrm>
        </p:spPr>
        <p:txBody>
          <a:bodyPr/>
          <a:lstStyle>
            <a:lvl1pPr algn="ctr">
              <a:defRPr sz="1400">
                <a:solidFill>
                  <a:srgbClr val="55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DE6889-B990-4AE0-A66B-07286985705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5" name="מציין מיקום טקסט 2"/>
          <p:cNvSpPr>
            <a:spLocks noGrp="1"/>
          </p:cNvSpPr>
          <p:nvPr>
            <p:ph type="body" idx="13"/>
          </p:nvPr>
        </p:nvSpPr>
        <p:spPr>
          <a:xfrm>
            <a:off x="2276274" y="743203"/>
            <a:ext cx="9383204" cy="630000"/>
          </a:xfrm>
        </p:spPr>
        <p:txBody>
          <a:bodyPr anchor="ctr">
            <a:normAutofit/>
          </a:bodyPr>
          <a:lstStyle>
            <a:lvl1pPr marL="228600" indent="-228600">
              <a:buNone/>
              <a:defRPr lang="he-IL" sz="2400" b="1" smtClean="0">
                <a:solidFill>
                  <a:srgbClr val="550000"/>
                </a:solidFill>
              </a:defRPr>
            </a:lvl1pPr>
          </a:lstStyle>
          <a:p>
            <a:pPr marL="0" lvl="0" indent="0">
              <a:lnSpc>
                <a:spcPct val="110000"/>
              </a:lnSpc>
            </a:pPr>
            <a:r>
              <a:rPr lang="he-IL" dirty="0"/>
              <a:t>לחץ כדי לערוך סגנונות טקסט של תבנית בסיס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735827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סיום אפ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עם פינה יחידה מעוגלת 9"/>
          <p:cNvSpPr/>
          <p:nvPr/>
        </p:nvSpPr>
        <p:spPr>
          <a:xfrm rot="10800000">
            <a:off x="-1" y="2895853"/>
            <a:ext cx="11306175" cy="1458184"/>
          </a:xfrm>
          <a:prstGeom prst="round1Rect">
            <a:avLst>
              <a:gd name="adj" fmla="val 30954"/>
            </a:avLst>
          </a:prstGeom>
          <a:solidFill>
            <a:srgbClr val="E5E3E3"/>
          </a:solidFill>
          <a:ln>
            <a:noFill/>
          </a:ln>
          <a:effectLst>
            <a:outerShdw blurRad="50800" dist="38100" dir="8100000" algn="tr" rotWithShape="0">
              <a:schemeClr val="accent6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he-IL"/>
          </a:p>
        </p:txBody>
      </p:sp>
      <p:sp>
        <p:nvSpPr>
          <p:cNvPr id="8" name="מלבן 7"/>
          <p:cNvSpPr/>
          <p:nvPr userDrawn="1"/>
        </p:nvSpPr>
        <p:spPr>
          <a:xfrm>
            <a:off x="11239135" y="0"/>
            <a:ext cx="952865" cy="6858000"/>
          </a:xfrm>
          <a:prstGeom prst="rect">
            <a:avLst/>
          </a:prstGeom>
          <a:solidFill>
            <a:srgbClr val="FDB913"/>
          </a:solidFill>
          <a:ln>
            <a:solidFill>
              <a:srgbClr val="FDB91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9" y="238898"/>
            <a:ext cx="1989197" cy="600002"/>
          </a:xfrm>
          <a:prstGeom prst="rect">
            <a:avLst/>
          </a:prstGeom>
        </p:spPr>
      </p:pic>
      <p:sp>
        <p:nvSpPr>
          <p:cNvPr id="11" name="כותרת 1"/>
          <p:cNvSpPr txBox="1">
            <a:spLocks/>
          </p:cNvSpPr>
          <p:nvPr/>
        </p:nvSpPr>
        <p:spPr>
          <a:xfrm>
            <a:off x="390525" y="2895853"/>
            <a:ext cx="10058400" cy="14581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e-IL" sz="6400" b="1" spc="300" dirty="0">
                <a:solidFill>
                  <a:srgbClr val="55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תודה על ההקשבה</a:t>
            </a:r>
            <a:r>
              <a:rPr lang="he-IL" sz="8000" b="1" spc="300" dirty="0">
                <a:solidFill>
                  <a:srgbClr val="FDB9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752350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סיום אפ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עם פינה יחידה מעוגלת 9"/>
          <p:cNvSpPr/>
          <p:nvPr/>
        </p:nvSpPr>
        <p:spPr>
          <a:xfrm rot="10800000">
            <a:off x="-1" y="2895853"/>
            <a:ext cx="11306175" cy="1458184"/>
          </a:xfrm>
          <a:prstGeom prst="round1Rect">
            <a:avLst>
              <a:gd name="adj" fmla="val 30954"/>
            </a:avLst>
          </a:prstGeom>
          <a:solidFill>
            <a:srgbClr val="E5E3E3"/>
          </a:solidFill>
          <a:ln>
            <a:noFill/>
          </a:ln>
          <a:effectLst>
            <a:outerShdw blurRad="50800" dist="38100" dir="8100000" algn="tr" rotWithShape="0">
              <a:schemeClr val="accent6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he-IL"/>
          </a:p>
        </p:txBody>
      </p:sp>
      <p:sp>
        <p:nvSpPr>
          <p:cNvPr id="8" name="מלבן 7"/>
          <p:cNvSpPr/>
          <p:nvPr userDrawn="1"/>
        </p:nvSpPr>
        <p:spPr>
          <a:xfrm>
            <a:off x="11239135" y="0"/>
            <a:ext cx="952865" cy="6858000"/>
          </a:xfrm>
          <a:prstGeom prst="rect">
            <a:avLst/>
          </a:prstGeom>
          <a:solidFill>
            <a:srgbClr val="FDB913"/>
          </a:solidFill>
          <a:ln>
            <a:solidFill>
              <a:srgbClr val="FDB91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9" y="238898"/>
            <a:ext cx="1989197" cy="600002"/>
          </a:xfrm>
          <a:prstGeom prst="rect">
            <a:avLst/>
          </a:prstGeom>
        </p:spPr>
      </p:pic>
      <p:sp>
        <p:nvSpPr>
          <p:cNvPr id="6" name="כותרת 1"/>
          <p:cNvSpPr txBox="1">
            <a:spLocks/>
          </p:cNvSpPr>
          <p:nvPr userDrawn="1"/>
        </p:nvSpPr>
        <p:spPr>
          <a:xfrm>
            <a:off x="390525" y="2895853"/>
            <a:ext cx="10058400" cy="14581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e-IL" sz="6400" b="1" spc="300" dirty="0">
                <a:solidFill>
                  <a:srgbClr val="55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תודה על ההקשבה</a:t>
            </a:r>
            <a:r>
              <a:rPr lang="he-IL" sz="8000" b="1" spc="300" dirty="0">
                <a:solidFill>
                  <a:srgbClr val="55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69072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עמוד טקסט ללא תמונה בולטים ס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75208_Mazeget_C3 NoTxt9.jpg" descr="275208_Mazeget_C3 NoTxt9.jpg">
            <a:extLst>
              <a:ext uri="{FF2B5EF4-FFF2-40B4-BE49-F238E27FC236}">
                <a16:creationId xmlns:a16="http://schemas.microsoft.com/office/drawing/2014/main" id="{7AD2D992-26A8-4200-988D-5D1B0924F5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6223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57274" y="1781175"/>
            <a:ext cx="10298113" cy="4408488"/>
          </a:xfrm>
        </p:spPr>
        <p:txBody>
          <a:bodyPr>
            <a:normAutofit/>
          </a:bodyPr>
          <a:lstStyle>
            <a:lvl1pPr>
              <a:buClr>
                <a:srgbClr val="725A89"/>
              </a:buClr>
              <a:defRPr sz="2000"/>
            </a:lvl1pPr>
            <a:lvl2pPr>
              <a:buClr>
                <a:srgbClr val="725A89"/>
              </a:buClr>
              <a:defRPr sz="2000"/>
            </a:lvl2pPr>
            <a:lvl3pPr>
              <a:buClr>
                <a:srgbClr val="725A89"/>
              </a:buClr>
              <a:defRPr sz="2000"/>
            </a:lvl3pPr>
            <a:lvl4pPr>
              <a:buClr>
                <a:srgbClr val="725A89"/>
              </a:buClr>
              <a:defRPr sz="2000"/>
            </a:lvl4pPr>
            <a:lvl5pPr>
              <a:buClr>
                <a:srgbClr val="725A89"/>
              </a:buClr>
              <a:defRPr sz="20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63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עוד תודה רב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Picture 17">
            <a:extLst>
              <a:ext uri="{FF2B5EF4-FFF2-40B4-BE49-F238E27FC236}">
                <a16:creationId xmlns:a16="http://schemas.microsoft.com/office/drawing/2014/main" id="{A02B4E10-913F-4355-B57B-DE93A49B1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96"/>
            <a:ext cx="12185518" cy="68576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53485B51-F971-435F-AE63-7780980AFE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076" y="3039505"/>
            <a:ext cx="10653847" cy="778989"/>
          </a:xfrm>
        </p:spPr>
        <p:txBody>
          <a:bodyPr>
            <a:noAutofit/>
          </a:bodyPr>
          <a:lstStyle>
            <a:lvl1pPr algn="ctr">
              <a:defRPr sz="6600" spc="-150">
                <a:solidFill>
                  <a:srgbClr val="FDC83D"/>
                </a:solidFill>
              </a:defRPr>
            </a:lvl1pPr>
          </a:lstStyle>
          <a:p>
            <a:r>
              <a:rPr lang="he-IL" dirty="0"/>
              <a:t>תודה רבה</a:t>
            </a:r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7263798B-C1B1-46D9-AE70-874D9AFE57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701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עם תמונה מלאה וכותרות ארוכ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71CFBFE8-7773-4C3F-8DC4-CE1BCFCA9A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1" y="0"/>
            <a:ext cx="5879507" cy="6858000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he-IL" dirty="0"/>
              <a:t>תמונה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9506" y="1664678"/>
            <a:ext cx="5621135" cy="1187598"/>
          </a:xfrm>
        </p:spPr>
        <p:txBody>
          <a:bodyPr>
            <a:noAutofit/>
          </a:bodyPr>
          <a:lstStyle>
            <a:lvl1pPr algn="r">
              <a:lnSpc>
                <a:spcPts val="4300"/>
              </a:lnSpc>
              <a:defRPr sz="5200" spc="-150">
                <a:solidFill>
                  <a:srgbClr val="FDC83D"/>
                </a:solidFill>
              </a:defRPr>
            </a:lvl1pPr>
          </a:lstStyle>
          <a:p>
            <a:r>
              <a:rPr lang="he-IL" dirty="0"/>
              <a:t>כותרת ראשית ארוכה יותר בשתי שורות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79506" y="2797846"/>
            <a:ext cx="5621137" cy="1042855"/>
          </a:xfrm>
        </p:spPr>
        <p:txBody>
          <a:bodyPr anchor="b">
            <a:noAutofit/>
          </a:bodyPr>
          <a:lstStyle>
            <a:lvl1pPr marL="0" indent="0" algn="r">
              <a:lnSpc>
                <a:spcPts val="3100"/>
              </a:lnSpc>
              <a:buNone/>
              <a:defRPr sz="3600" b="0">
                <a:solidFill>
                  <a:srgbClr val="FDC8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כותרת משנה ארוכה יותר בשתי שורות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881533" y="4372211"/>
            <a:ext cx="2619109" cy="138112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000" b="0" baseline="0"/>
            </a:lvl1pPr>
            <a:lvl2pPr marL="0" indent="0" algn="ctr">
              <a:buNone/>
              <a:defRPr sz="2000"/>
            </a:lvl2pPr>
            <a:lvl3pPr marL="0" indent="0" algn="ctr">
              <a:buNone/>
              <a:defRPr sz="2000"/>
            </a:lvl3pPr>
            <a:lvl4pPr marL="0" indent="0" algn="ctr">
              <a:buNone/>
              <a:defRPr sz="2000"/>
            </a:lvl4pPr>
            <a:lvl5pPr marL="0" indent="0" algn="ctr">
              <a:buNone/>
              <a:defRPr sz="2000"/>
            </a:lvl5pPr>
          </a:lstStyle>
          <a:p>
            <a:pPr lvl="0"/>
            <a:r>
              <a:rPr lang="he-IL" dirty="0"/>
              <a:t>שם היחידה              אגף                      תפקיד                 תאריך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t>‹#›</a:t>
            </a:fld>
            <a:endParaRPr lang="he-IL"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C4979A65-3678-40D0-9AD8-06666DD0BA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4588" y="-271987"/>
            <a:ext cx="2157412" cy="15356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818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פנימי ללא תמונה טקסט קצ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75208_Mazeget_C3 NoTxt.jpg" descr="275208_Mazeget_C3 NoTxt.jpg">
            <a:extLst>
              <a:ext uri="{FF2B5EF4-FFF2-40B4-BE49-F238E27FC236}">
                <a16:creationId xmlns:a16="http://schemas.microsoft.com/office/drawing/2014/main" id="{8B03E240-A5D3-46B7-BFCC-8105BC3056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3" y="0"/>
            <a:ext cx="121862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t>‹#›</a:t>
            </a:fld>
            <a:endParaRPr lang="he-IL" dirty="0"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CB22723C-D883-4845-B5DA-444479E3F6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2229" y="2480437"/>
            <a:ext cx="9492341" cy="17051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4072" y="3202016"/>
            <a:ext cx="8834978" cy="465138"/>
          </a:xfrm>
        </p:spPr>
        <p:txBody>
          <a:bodyPr>
            <a:noAutofit/>
          </a:bodyPr>
          <a:lstStyle>
            <a:lvl1pPr>
              <a:defRPr sz="6600" spc="-150"/>
            </a:lvl1pPr>
          </a:lstStyle>
          <a:p>
            <a:r>
              <a:rPr lang="he-IL" dirty="0"/>
              <a:t>כותרת שער פנימי קצרה</a:t>
            </a:r>
          </a:p>
        </p:txBody>
      </p:sp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C2A8C0ED-019E-4094-9208-518E1DD2F0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34588" y="-271987"/>
            <a:ext cx="2157412" cy="15356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05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פנימי ללא תמונה טקסט ארו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275208_Mazeget_C3 NoTxt4.jpg" descr="275208_Mazeget_C3 NoTxt4.jpg">
            <a:extLst>
              <a:ext uri="{FF2B5EF4-FFF2-40B4-BE49-F238E27FC236}">
                <a16:creationId xmlns:a16="http://schemas.microsoft.com/office/drawing/2014/main" id="{A03DFBD2-ADB3-4CEB-BEC3-FB485FDA4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1"/>
            <a:ext cx="12186223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t>‹#›</a:t>
            </a:fld>
            <a:endParaRPr lang="he-IL" dirty="0"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CB22723C-D883-4845-B5DA-444479E3F6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2229" y="2480437"/>
            <a:ext cx="9492341" cy="17051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4072" y="2654433"/>
            <a:ext cx="8834978" cy="1357107"/>
          </a:xfrm>
        </p:spPr>
        <p:txBody>
          <a:bodyPr>
            <a:noAutofit/>
          </a:bodyPr>
          <a:lstStyle>
            <a:lvl1pPr>
              <a:lnSpc>
                <a:spcPts val="5500"/>
              </a:lnSpc>
              <a:defRPr sz="6000" spc="-150"/>
            </a:lvl1pPr>
          </a:lstStyle>
          <a:p>
            <a:r>
              <a:rPr lang="he-IL" dirty="0"/>
              <a:t>כותרת שער פנימי ארוכה</a:t>
            </a:r>
            <a:br>
              <a:rPr lang="he-IL" dirty="0"/>
            </a:br>
            <a:r>
              <a:rPr lang="he-IL" dirty="0"/>
              <a:t>עד 8 מילים בכותרת</a:t>
            </a:r>
          </a:p>
        </p:txBody>
      </p:sp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C2A8C0ED-019E-4094-9208-518E1DD2F0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34588" y="-271987"/>
            <a:ext cx="2157412" cy="15356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8035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פנימי עם תמונה טקסט קצ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3C47D6C0-A16B-4617-99D9-75B67D80F0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1" y="0"/>
            <a:ext cx="12192001" cy="6858000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he-IL" dirty="0"/>
              <a:t>תמונה מלאה- יש להעלות תמונה ולהעביר אחורה (מאחורי לוגו מנורה מבטחים, פלאח צהוב וטקסט קצר)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0221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פנימי עם תמונה טקסט ארו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3C47D6C0-A16B-4617-99D9-75B67D80F0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1" y="0"/>
            <a:ext cx="12192001" cy="6858000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he-IL" dirty="0"/>
              <a:t>תמונה מלאה- יש להעלות תמונה ולהעביר אחורה (מאחורי לוגו מנורה מבטחים, פלאח צהוב וטקסט ארוך)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6767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עמוד טקסט ללא תמונה בולטים ס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75208_Mazeget_C3 NoTxt9.jpg" descr="275208_Mazeget_C3 NoTxt9.jpg">
            <a:extLst>
              <a:ext uri="{FF2B5EF4-FFF2-40B4-BE49-F238E27FC236}">
                <a16:creationId xmlns:a16="http://schemas.microsoft.com/office/drawing/2014/main" id="{7AD2D992-26A8-4200-988D-5D1B0924F5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6223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57274" y="1781175"/>
            <a:ext cx="10298113" cy="4408488"/>
          </a:xfrm>
        </p:spPr>
        <p:txBody>
          <a:bodyPr>
            <a:normAutofit/>
          </a:bodyPr>
          <a:lstStyle>
            <a:lvl1pPr>
              <a:buClr>
                <a:srgbClr val="725A89"/>
              </a:buClr>
              <a:defRPr sz="2000"/>
            </a:lvl1pPr>
            <a:lvl2pPr>
              <a:buClr>
                <a:srgbClr val="725A89"/>
              </a:buClr>
              <a:defRPr sz="2000"/>
            </a:lvl2pPr>
            <a:lvl3pPr>
              <a:buClr>
                <a:srgbClr val="725A89"/>
              </a:buClr>
              <a:defRPr sz="2000"/>
            </a:lvl3pPr>
            <a:lvl4pPr>
              <a:buClr>
                <a:srgbClr val="725A89"/>
              </a:buClr>
              <a:defRPr sz="2000"/>
            </a:lvl4pPr>
            <a:lvl5pPr>
              <a:buClr>
                <a:srgbClr val="725A89"/>
              </a:buClr>
              <a:defRPr sz="20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971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עמוד טקסט ללא תמונה עם רקע מעוצב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75208_Mazeget_C3 NoTxt10.jpg" descr="275208_Mazeget_C3 NoTxt10.jpg">
            <a:extLst>
              <a:ext uri="{FF2B5EF4-FFF2-40B4-BE49-F238E27FC236}">
                <a16:creationId xmlns:a16="http://schemas.microsoft.com/office/drawing/2014/main" id="{8861A438-702A-42E5-A385-A6933504A9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-3"/>
            <a:ext cx="12186227" cy="6858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046AB34-4C89-463E-BC36-49546EAB7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472" y="300060"/>
            <a:ext cx="10653847" cy="120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0E9AF2E-E5F6-4F9A-B813-37663005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539750"/>
            <a:ext cx="9610725" cy="465138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9D3D17D-0FB8-4C00-A2A5-5914BA81F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EB1A4F-43B8-463B-8CE1-058847BBB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57274" y="1781175"/>
            <a:ext cx="10298113" cy="4408488"/>
          </a:xfrm>
        </p:spPr>
        <p:txBody>
          <a:bodyPr>
            <a:normAutofit/>
          </a:bodyPr>
          <a:lstStyle>
            <a:lvl1pPr>
              <a:buClr>
                <a:srgbClr val="725A89"/>
              </a:buClr>
              <a:defRPr sz="2000"/>
            </a:lvl1pPr>
            <a:lvl2pPr>
              <a:buClr>
                <a:srgbClr val="725A89"/>
              </a:buClr>
              <a:defRPr sz="2000"/>
            </a:lvl2pPr>
            <a:lvl3pPr>
              <a:buClr>
                <a:srgbClr val="725A89"/>
              </a:buClr>
              <a:defRPr sz="2000"/>
            </a:lvl3pPr>
            <a:lvl4pPr>
              <a:buClr>
                <a:srgbClr val="725A89"/>
              </a:buClr>
              <a:defRPr sz="2000"/>
            </a:lvl4pPr>
            <a:lvl5pPr>
              <a:buClr>
                <a:srgbClr val="725A89"/>
              </a:buClr>
              <a:defRPr sz="20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1B6A6-6D4B-480C-BBBC-26139362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AA6-5B75-4A30-85C7-49126F3B1BEE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3974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F1B00302-DF9A-420A-8259-91FE705A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53" y="496623"/>
            <a:ext cx="10653847" cy="77898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3AF054D-3651-42A2-A6E6-261ABD40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8B89C45-F62A-41F7-A0BA-678EAEE1E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872" y="63753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rgbClr val="663831"/>
                </a:solidFill>
              </a:defRPr>
            </a:lvl1pPr>
          </a:lstStyle>
          <a:p>
            <a:fld id="{78335AA6-5B75-4A30-85C7-49126F3B1BEE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5602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53" r:id="rId8"/>
    <p:sldLayoutId id="2147483661" r:id="rId9"/>
    <p:sldLayoutId id="2147483662" r:id="rId10"/>
    <p:sldLayoutId id="2147483672" r:id="rId11"/>
    <p:sldLayoutId id="2147483674" r:id="rId12"/>
    <p:sldLayoutId id="2147483671" r:id="rId13"/>
    <p:sldLayoutId id="2147483673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174625" indent="-174625" algn="r" defTabSz="914400" rtl="1" eaLnBrk="1" latinLnBrk="0" hangingPunct="1">
        <a:lnSpc>
          <a:spcPct val="90000"/>
        </a:lnSpc>
        <a:spcBef>
          <a:spcPts val="1000"/>
        </a:spcBef>
        <a:buClr>
          <a:srgbClr val="FDC83D"/>
        </a:buClr>
        <a:buFont typeface="Arial" panose="020B0604020202020204" pitchFamily="34" charset="0"/>
        <a:buChar char="•"/>
        <a:defRPr sz="2200" kern="1200">
          <a:solidFill>
            <a:srgbClr val="663831"/>
          </a:solidFill>
          <a:latin typeface="+mn-lt"/>
          <a:ea typeface="+mn-ea"/>
          <a:cs typeface="+mn-cs"/>
        </a:defRPr>
      </a:lvl1pPr>
      <a:lvl2pPr marL="174625" indent="-174625" algn="r" defTabSz="914400" rtl="1" eaLnBrk="1" latinLnBrk="0" hangingPunct="1">
        <a:lnSpc>
          <a:spcPct val="90000"/>
        </a:lnSpc>
        <a:spcBef>
          <a:spcPts val="500"/>
        </a:spcBef>
        <a:buClr>
          <a:srgbClr val="FDC83D"/>
        </a:buClr>
        <a:buFont typeface="Arial" panose="020B0604020202020204" pitchFamily="34" charset="0"/>
        <a:buChar char="•"/>
        <a:defRPr sz="2200" kern="1200">
          <a:solidFill>
            <a:srgbClr val="663831"/>
          </a:solidFill>
          <a:latin typeface="+mn-lt"/>
          <a:ea typeface="+mn-ea"/>
          <a:cs typeface="+mn-cs"/>
        </a:defRPr>
      </a:lvl2pPr>
      <a:lvl3pPr marL="174625" indent="-174625" algn="r" defTabSz="914400" rtl="1" eaLnBrk="1" latinLnBrk="0" hangingPunct="1">
        <a:lnSpc>
          <a:spcPct val="90000"/>
        </a:lnSpc>
        <a:spcBef>
          <a:spcPts val="500"/>
        </a:spcBef>
        <a:buClr>
          <a:srgbClr val="FDC83D"/>
        </a:buClr>
        <a:buFont typeface="Arial" panose="020B0604020202020204" pitchFamily="34" charset="0"/>
        <a:buChar char="•"/>
        <a:defRPr sz="2200" kern="1200">
          <a:solidFill>
            <a:srgbClr val="663831"/>
          </a:solidFill>
          <a:latin typeface="+mn-lt"/>
          <a:ea typeface="+mn-ea"/>
          <a:cs typeface="+mn-cs"/>
        </a:defRPr>
      </a:lvl3pPr>
      <a:lvl4pPr marL="174625" indent="-174625" algn="r" defTabSz="914400" rtl="1" eaLnBrk="1" latinLnBrk="0" hangingPunct="1">
        <a:lnSpc>
          <a:spcPct val="90000"/>
        </a:lnSpc>
        <a:spcBef>
          <a:spcPts val="500"/>
        </a:spcBef>
        <a:buClr>
          <a:srgbClr val="FDC83D"/>
        </a:buClr>
        <a:buFont typeface="Arial" panose="020B0604020202020204" pitchFamily="34" charset="0"/>
        <a:buChar char="•"/>
        <a:defRPr sz="2200" kern="1200">
          <a:solidFill>
            <a:srgbClr val="663831"/>
          </a:solidFill>
          <a:latin typeface="+mn-lt"/>
          <a:ea typeface="+mn-ea"/>
          <a:cs typeface="+mn-cs"/>
        </a:defRPr>
      </a:lvl4pPr>
      <a:lvl5pPr marL="174625" indent="-174625" algn="r" defTabSz="914400" rtl="1" eaLnBrk="1" latinLnBrk="0" hangingPunct="1">
        <a:lnSpc>
          <a:spcPct val="90000"/>
        </a:lnSpc>
        <a:spcBef>
          <a:spcPts val="500"/>
        </a:spcBef>
        <a:buClr>
          <a:srgbClr val="FDC83D"/>
        </a:buClr>
        <a:buFont typeface="Arial" panose="020B0604020202020204" pitchFamily="34" charset="0"/>
        <a:buChar char="•"/>
        <a:defRPr sz="2200" kern="1200">
          <a:solidFill>
            <a:srgbClr val="66383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E6889-B990-4AE0-A66B-072869857056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9" y="238898"/>
            <a:ext cx="1989197" cy="600002"/>
          </a:xfrm>
          <a:prstGeom prst="rect">
            <a:avLst/>
          </a:prstGeom>
        </p:spPr>
      </p:pic>
    </p:spTree>
    <p:custDataLst>
      <p:tags r:id="rId11"/>
    </p:custDataLst>
    <p:extLst>
      <p:ext uri="{BB962C8B-B14F-4D97-AF65-F5344CB8AC3E}">
        <p14:creationId xmlns:p14="http://schemas.microsoft.com/office/powerpoint/2010/main" val="378877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ransition spd="slow">
    <p:wipe/>
  </p:transition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9DDCC8E6-F77B-4312-A94E-AEF0B5C7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088" y="3119720"/>
            <a:ext cx="10255426" cy="465138"/>
          </a:xfrm>
        </p:spPr>
        <p:txBody>
          <a:bodyPr/>
          <a:lstStyle/>
          <a:p>
            <a:r>
              <a:rPr lang="he-IL" sz="5000" dirty="0"/>
              <a:t>עסקאות אחרונות –אשראי ותשתיות</a:t>
            </a:r>
          </a:p>
        </p:txBody>
      </p:sp>
    </p:spTree>
    <p:extLst>
      <p:ext uri="{BB962C8B-B14F-4D97-AF65-F5344CB8AC3E}">
        <p14:creationId xmlns:p14="http://schemas.microsoft.com/office/powerpoint/2010/main" val="133918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19" y="627856"/>
            <a:ext cx="9610725" cy="465138"/>
          </a:xfrm>
        </p:spPr>
        <p:txBody>
          <a:bodyPr/>
          <a:lstStyle/>
          <a:p>
            <a:r>
              <a:rPr lang="he-IL" sz="3500" b="1" dirty="0">
                <a:solidFill>
                  <a:schemeClr val="bg1"/>
                </a:solidFill>
                <a:latin typeface="Calibri"/>
                <a:ea typeface="+mn-ea"/>
                <a:cs typeface="Arial" panose="020B0604020202020204" pitchFamily="34" charset="0"/>
              </a:rPr>
              <a:t>קרן חוב למתן הלוואות נדל"ן בארה"ב </a:t>
            </a:r>
            <a:r>
              <a:rPr lang="he-IL" sz="3500" b="1" dirty="0" err="1">
                <a:solidFill>
                  <a:schemeClr val="bg1"/>
                </a:solidFill>
                <a:latin typeface="Calibri"/>
                <a:ea typeface="+mn-ea"/>
                <a:cs typeface="Arial" panose="020B0604020202020204" pitchFamily="34" charset="0"/>
              </a:rPr>
              <a:t>סילברסטין</a:t>
            </a:r>
            <a:endParaRPr lang="he-IL" sz="3500" dirty="0">
              <a:solidFill>
                <a:schemeClr val="bg1"/>
              </a:solidFill>
            </a:endParaRPr>
          </a:p>
        </p:txBody>
      </p:sp>
      <p:sp>
        <p:nvSpPr>
          <p:cNvPr id="23" name="צורה חופשית 13">
            <a:extLst>
              <a:ext uri="{FF2B5EF4-FFF2-40B4-BE49-F238E27FC236}">
                <a16:creationId xmlns:a16="http://schemas.microsoft.com/office/drawing/2014/main" id="{BE49FE6C-3B90-4BC5-A9C7-344ED9D7F140}"/>
              </a:ext>
            </a:extLst>
          </p:cNvPr>
          <p:cNvSpPr/>
          <p:nvPr/>
        </p:nvSpPr>
        <p:spPr>
          <a:xfrm>
            <a:off x="4947552" y="2246333"/>
            <a:ext cx="1524932" cy="819856"/>
          </a:xfrm>
          <a:custGeom>
            <a:avLst/>
            <a:gdLst>
              <a:gd name="connsiteX0" fmla="*/ 0 w 1524932"/>
              <a:gd name="connsiteY0" fmla="*/ 0 h 819856"/>
              <a:gd name="connsiteX1" fmla="*/ 1524932 w 1524932"/>
              <a:gd name="connsiteY1" fmla="*/ 0 h 819856"/>
              <a:gd name="connsiteX2" fmla="*/ 1524932 w 1524932"/>
              <a:gd name="connsiteY2" fmla="*/ 819856 h 819856"/>
              <a:gd name="connsiteX3" fmla="*/ 0 w 1524932"/>
              <a:gd name="connsiteY3" fmla="*/ 819856 h 819856"/>
              <a:gd name="connsiteX4" fmla="*/ 0 w 1524932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932" h="819856">
                <a:moveTo>
                  <a:pt x="0" y="0"/>
                </a:moveTo>
                <a:lnTo>
                  <a:pt x="1524932" y="0"/>
                </a:lnTo>
                <a:lnTo>
                  <a:pt x="1524932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400" kern="1200"/>
          </a:p>
        </p:txBody>
      </p:sp>
      <p:sp>
        <p:nvSpPr>
          <p:cNvPr id="24" name="צורה חופשית 22">
            <a:extLst>
              <a:ext uri="{FF2B5EF4-FFF2-40B4-BE49-F238E27FC236}">
                <a16:creationId xmlns:a16="http://schemas.microsoft.com/office/drawing/2014/main" id="{5956CA30-0C56-4FED-9CEA-D3823CCCB808}"/>
              </a:ext>
            </a:extLst>
          </p:cNvPr>
          <p:cNvSpPr/>
          <p:nvPr/>
        </p:nvSpPr>
        <p:spPr>
          <a:xfrm>
            <a:off x="1459515" y="3364880"/>
            <a:ext cx="1475741" cy="819856"/>
          </a:xfrm>
          <a:custGeom>
            <a:avLst/>
            <a:gdLst>
              <a:gd name="connsiteX0" fmla="*/ 0 w 1475741"/>
              <a:gd name="connsiteY0" fmla="*/ 0 h 819856"/>
              <a:gd name="connsiteX1" fmla="*/ 1475741 w 1475741"/>
              <a:gd name="connsiteY1" fmla="*/ 0 h 819856"/>
              <a:gd name="connsiteX2" fmla="*/ 1475741 w 1475741"/>
              <a:gd name="connsiteY2" fmla="*/ 819856 h 819856"/>
              <a:gd name="connsiteX3" fmla="*/ 0 w 1475741"/>
              <a:gd name="connsiteY3" fmla="*/ 819856 h 819856"/>
              <a:gd name="connsiteX4" fmla="*/ 0 w 1475741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741" h="819856">
                <a:moveTo>
                  <a:pt x="0" y="0"/>
                </a:moveTo>
                <a:lnTo>
                  <a:pt x="1475741" y="0"/>
                </a:lnTo>
                <a:lnTo>
                  <a:pt x="1475741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lvl="0" algn="ctr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300" kern="1200"/>
          </a:p>
        </p:txBody>
      </p:sp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78FC7AA3-065D-4A9A-BFBA-FAD83A23EFC7}"/>
              </a:ext>
            </a:extLst>
          </p:cNvPr>
          <p:cNvSpPr txBox="1">
            <a:spLocks/>
          </p:cNvSpPr>
          <p:nvPr/>
        </p:nvSpPr>
        <p:spPr>
          <a:xfrm>
            <a:off x="1664265" y="1699708"/>
            <a:ext cx="10217134" cy="4530436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1pPr>
            <a:lvl2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2pPr>
            <a:lvl3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3pPr>
            <a:lvl4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4pPr>
            <a:lvl5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he-IL" sz="1600" b="1" dirty="0"/>
              <a:t>הקרן עוסקת במתן הלוואות מגובות נדל"ן אשר ממוקם בערים מרכזיות בארה"ב.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he-IL" sz="1600" b="1" dirty="0"/>
              <a:t>הקרן תתרכז בהשקעות חוב נחות (</a:t>
            </a:r>
            <a:r>
              <a:rPr lang="he-IL" sz="1600" b="1" dirty="0" err="1"/>
              <a:t>מזנין</a:t>
            </a:r>
            <a:r>
              <a:rPr lang="he-IL" sz="1600" b="1" dirty="0"/>
              <a:t>) בעיקר וכן חוב בכיר למגוון סוגי נכסי נדל"ן (משרדים, מגורים, עירוב שימושים, תעשייה, מסחר ועוד).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he-IL" sz="1600" b="1" dirty="0"/>
              <a:t>חברת </a:t>
            </a:r>
            <a:r>
              <a:rPr lang="he-IL" sz="1600" b="1" dirty="0" err="1"/>
              <a:t>סילברסטין</a:t>
            </a:r>
            <a:r>
              <a:rPr lang="he-IL" sz="1600" b="1" dirty="0"/>
              <a:t> הינה אחת מחברות הנדל"ן הפרטיות הגדולות ביותר בארה"ב, המנהלת כיום נכסים בשווי של כ-10 מיליארד $.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he-IL" sz="1600" b="1" dirty="0"/>
              <a:t>החברה פעילה בתחום החוב ב-3 השנים האחרונות וביצעה 8 עסקאות בהיקף של כ-2 מיליארד $. ה-</a:t>
            </a:r>
            <a:r>
              <a:rPr lang="en-US" sz="1600" b="1" dirty="0"/>
              <a:t>IRR</a:t>
            </a:r>
            <a:r>
              <a:rPr lang="he-IL" sz="1600" b="1" dirty="0"/>
              <a:t> ברוטו הממוצע הצפוי של עסקאות אלו עומד על כ- 15%.</a:t>
            </a:r>
            <a:endParaRPr lang="en-US" sz="1600" b="1" dirty="0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he-IL" sz="1600" b="1" dirty="0"/>
              <a:t>היקף הקרן צפוי לעמוד על כ-2 מיליארד דולר שצפוי לכלול את הגופים הבאים: </a:t>
            </a:r>
            <a:r>
              <a:rPr lang="en-US" sz="1600" b="1" dirty="0"/>
              <a:t>GIC </a:t>
            </a:r>
            <a:r>
              <a:rPr lang="he-IL" sz="1600" b="1" dirty="0"/>
              <a:t> (קרן ההשקעות של סינגפור) כ-800 מ' דולר, </a:t>
            </a:r>
            <a:r>
              <a:rPr lang="en-US" sz="1600" b="1" dirty="0"/>
              <a:t>CPPIB</a:t>
            </a:r>
            <a:r>
              <a:rPr lang="he-IL" sz="1600" b="1" dirty="0"/>
              <a:t>  (קרן הפנסיה הגדולה ביותר בקנדה) כ-800 מ' דולר, </a:t>
            </a:r>
            <a:r>
              <a:rPr lang="he-IL" sz="1600" b="1" dirty="0" err="1"/>
              <a:t>סילברסטין</a:t>
            </a:r>
            <a:r>
              <a:rPr lang="he-IL" sz="1600" b="1" dirty="0"/>
              <a:t> (80 מ' דולר), הפניקס (140 מ' דולר), כלל (90 מ' דולר) ומנורה (90 מ' דולר). תנאי ההשקעה (דמי ההצלחה ודמי ניהול) זהים לכלל המשקיעים בקרן.</a:t>
            </a:r>
            <a:endParaRPr lang="en-US" sz="1600" b="1" dirty="0"/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he-IL" sz="1600" b="1" dirty="0"/>
              <a:t>יעד תשואת </a:t>
            </a:r>
            <a:r>
              <a:rPr lang="en-US" sz="1600" b="1" dirty="0"/>
              <a:t>IRR</a:t>
            </a:r>
            <a:r>
              <a:rPr lang="he-IL" sz="1600" b="1" dirty="0"/>
              <a:t> ברוטו: 10% ומעלה.</a:t>
            </a:r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en-US" sz="1500" dirty="0"/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en-US" sz="1500" b="1" dirty="0"/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he-IL" sz="1500" b="1" dirty="0"/>
          </a:p>
          <a:p>
            <a:pPr marL="0" indent="0">
              <a:buFont typeface="Arial" panose="020B0604020202020204" pitchFamily="34" charset="0"/>
              <a:buNone/>
            </a:pPr>
            <a:endParaRPr lang="he-IL" sz="1500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3FBCF70-40C4-4D61-A307-ABB29839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65" y="6318250"/>
            <a:ext cx="2743200" cy="365125"/>
          </a:xfrm>
        </p:spPr>
        <p:txBody>
          <a:bodyPr/>
          <a:lstStyle/>
          <a:p>
            <a:fld id="{78335AA6-5B75-4A30-85C7-49126F3B1BEE}" type="slidenum">
              <a:rPr lang="he-IL" smtClean="0">
                <a:solidFill>
                  <a:schemeClr val="accent1">
                    <a:lumMod val="50000"/>
                  </a:schemeClr>
                </a:solidFill>
              </a:rPr>
              <a:t>10</a:t>
            </a:fld>
            <a:endParaRPr lang="he-IL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68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9DDCC8E6-F77B-4312-A94E-AEF0B5C7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088" y="3119720"/>
            <a:ext cx="10255426" cy="465138"/>
          </a:xfrm>
        </p:spPr>
        <p:txBody>
          <a:bodyPr/>
          <a:lstStyle/>
          <a:p>
            <a:r>
              <a:rPr lang="he-IL" sz="5000" dirty="0"/>
              <a:t>עסקאות אחרונות –קרנות השקעה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3B4F1C9-91D5-4780-96FE-4BFF627D5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269" y="4287377"/>
            <a:ext cx="5140713" cy="1745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392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צורה חופשית 13">
            <a:extLst>
              <a:ext uri="{FF2B5EF4-FFF2-40B4-BE49-F238E27FC236}">
                <a16:creationId xmlns:a16="http://schemas.microsoft.com/office/drawing/2014/main" id="{BE49FE6C-3B90-4BC5-A9C7-344ED9D7F140}"/>
              </a:ext>
            </a:extLst>
          </p:cNvPr>
          <p:cNvSpPr/>
          <p:nvPr/>
        </p:nvSpPr>
        <p:spPr>
          <a:xfrm>
            <a:off x="4947552" y="2246333"/>
            <a:ext cx="1524932" cy="819856"/>
          </a:xfrm>
          <a:custGeom>
            <a:avLst/>
            <a:gdLst>
              <a:gd name="connsiteX0" fmla="*/ 0 w 1524932"/>
              <a:gd name="connsiteY0" fmla="*/ 0 h 819856"/>
              <a:gd name="connsiteX1" fmla="*/ 1524932 w 1524932"/>
              <a:gd name="connsiteY1" fmla="*/ 0 h 819856"/>
              <a:gd name="connsiteX2" fmla="*/ 1524932 w 1524932"/>
              <a:gd name="connsiteY2" fmla="*/ 819856 h 819856"/>
              <a:gd name="connsiteX3" fmla="*/ 0 w 1524932"/>
              <a:gd name="connsiteY3" fmla="*/ 819856 h 819856"/>
              <a:gd name="connsiteX4" fmla="*/ 0 w 1524932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932" h="819856">
                <a:moveTo>
                  <a:pt x="0" y="0"/>
                </a:moveTo>
                <a:lnTo>
                  <a:pt x="1524932" y="0"/>
                </a:lnTo>
                <a:lnTo>
                  <a:pt x="1524932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400" kern="1200"/>
          </a:p>
        </p:txBody>
      </p:sp>
      <p:sp>
        <p:nvSpPr>
          <p:cNvPr id="24" name="צורה חופשית 22">
            <a:extLst>
              <a:ext uri="{FF2B5EF4-FFF2-40B4-BE49-F238E27FC236}">
                <a16:creationId xmlns:a16="http://schemas.microsoft.com/office/drawing/2014/main" id="{5956CA30-0C56-4FED-9CEA-D3823CCCB808}"/>
              </a:ext>
            </a:extLst>
          </p:cNvPr>
          <p:cNvSpPr/>
          <p:nvPr/>
        </p:nvSpPr>
        <p:spPr>
          <a:xfrm>
            <a:off x="1459515" y="3364880"/>
            <a:ext cx="1475741" cy="819856"/>
          </a:xfrm>
          <a:custGeom>
            <a:avLst/>
            <a:gdLst>
              <a:gd name="connsiteX0" fmla="*/ 0 w 1475741"/>
              <a:gd name="connsiteY0" fmla="*/ 0 h 819856"/>
              <a:gd name="connsiteX1" fmla="*/ 1475741 w 1475741"/>
              <a:gd name="connsiteY1" fmla="*/ 0 h 819856"/>
              <a:gd name="connsiteX2" fmla="*/ 1475741 w 1475741"/>
              <a:gd name="connsiteY2" fmla="*/ 819856 h 819856"/>
              <a:gd name="connsiteX3" fmla="*/ 0 w 1475741"/>
              <a:gd name="connsiteY3" fmla="*/ 819856 h 819856"/>
              <a:gd name="connsiteX4" fmla="*/ 0 w 1475741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741" h="819856">
                <a:moveTo>
                  <a:pt x="0" y="0"/>
                </a:moveTo>
                <a:lnTo>
                  <a:pt x="1475741" y="0"/>
                </a:lnTo>
                <a:lnTo>
                  <a:pt x="1475741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lvl="0" algn="ctr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300" kern="1200"/>
          </a:p>
        </p:txBody>
      </p:sp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78FC7AA3-065D-4A9A-BFBA-FAD83A23EFC7}"/>
              </a:ext>
            </a:extLst>
          </p:cNvPr>
          <p:cNvSpPr txBox="1">
            <a:spLocks/>
          </p:cNvSpPr>
          <p:nvPr/>
        </p:nvSpPr>
        <p:spPr>
          <a:xfrm>
            <a:off x="2009869" y="1396580"/>
            <a:ext cx="9612689" cy="4044576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1pPr>
            <a:lvl2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2pPr>
            <a:lvl3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3pPr>
            <a:lvl4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4pPr>
            <a:lvl5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/>
              <a:t> General Catalyst </a:t>
            </a:r>
            <a:r>
              <a:rPr lang="he-IL" sz="1800" b="1" dirty="0"/>
              <a:t>הינה קרן הון סיכון מהמובילות בעולם.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1800" b="1" dirty="0"/>
              <a:t>הקרן משקיעה בחברות טכנולוגיה מהשלבים המוקדמים ועד להנפקה.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1800" b="1" dirty="0"/>
              <a:t>הקרן השקיעה במעל 480 חברות, כאשר כ-50 מתוכן מוגדרות כחדי קרן.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1800" b="1" dirty="0"/>
              <a:t>לקרן צוות ותיק ומנוסה המונה כ-100 עובדים.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1800" b="1" dirty="0"/>
              <a:t>יעד הגיוס לקרן השמינית הינו 8.5 מיליארד דולר.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1800" b="1" dirty="0"/>
              <a:t>הקרן ביצעה מספר השקעות בישראל בין היתר בחברות: </a:t>
            </a:r>
            <a:r>
              <a:rPr lang="en-US" sz="1800" b="1" dirty="0"/>
              <a:t>Lemonade, </a:t>
            </a:r>
            <a:r>
              <a:rPr lang="en-US" sz="1800" b="1" dirty="0" err="1"/>
              <a:t>Rapyd</a:t>
            </a:r>
            <a:r>
              <a:rPr lang="en-US" sz="1800" b="1" dirty="0"/>
              <a:t>, </a:t>
            </a:r>
            <a:r>
              <a:rPr lang="en-US" sz="1800" b="1" dirty="0" err="1"/>
              <a:t>Fundbox</a:t>
            </a:r>
            <a:r>
              <a:rPr lang="en-US" sz="1800" b="1" dirty="0"/>
              <a:t> , </a:t>
            </a:r>
            <a:r>
              <a:rPr lang="en-US" sz="1800" b="1" dirty="0" err="1"/>
              <a:t>melio</a:t>
            </a:r>
            <a:r>
              <a:rPr lang="en-US" sz="1800" b="1" dirty="0"/>
              <a:t> </a:t>
            </a:r>
            <a:endParaRPr lang="he-IL" sz="1800" b="1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1800" b="1" dirty="0"/>
              <a:t>במהלך השנה האחרונה הקרן חילקה למשקיעים מעל ל-1.5 מיליארד $.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1800" b="1" dirty="0"/>
              <a:t>הקרן מציגה מכפיל השקעה (</a:t>
            </a:r>
            <a:r>
              <a:rPr lang="en-US" sz="1800" b="1" dirty="0"/>
              <a:t>TVPI</a:t>
            </a:r>
            <a:r>
              <a:rPr lang="he-IL" sz="1800" b="1" dirty="0"/>
              <a:t>) ממוצע של כ-</a:t>
            </a:r>
            <a:r>
              <a:rPr lang="en-US" sz="1800" b="1" dirty="0"/>
              <a:t> 3X</a:t>
            </a:r>
            <a:r>
              <a:rPr lang="he-IL" sz="1800" b="1" dirty="0"/>
              <a:t>נטו למשקיעים בכל הקרנות.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he-IL" sz="5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400" b="1" dirty="0"/>
              <a:t>קבוצת מנורה מבטחים התחייבה להשקיע בקרן 50 מיליון $</a:t>
            </a:r>
            <a:endParaRPr lang="he-IL" sz="2400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3FBCF70-40C4-4D61-A307-ABB29839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65" y="6318250"/>
            <a:ext cx="2743200" cy="365125"/>
          </a:xfrm>
        </p:spPr>
        <p:txBody>
          <a:bodyPr/>
          <a:lstStyle/>
          <a:p>
            <a:fld id="{78335AA6-5B75-4A30-85C7-49126F3B1BEE}" type="slidenum">
              <a:rPr lang="he-IL" smtClean="0">
                <a:solidFill>
                  <a:schemeClr val="accent1">
                    <a:lumMod val="50000"/>
                  </a:schemeClr>
                </a:solidFill>
              </a:rPr>
              <a:t>12</a:t>
            </a:fld>
            <a:endParaRPr lang="he-I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מציין מיקום טקסט 2">
            <a:extLst>
              <a:ext uri="{FF2B5EF4-FFF2-40B4-BE49-F238E27FC236}">
                <a16:creationId xmlns:a16="http://schemas.microsoft.com/office/drawing/2014/main" id="{FCF086F2-54E7-407E-B37B-4D356E43F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השקעה בקרן </a:t>
            </a:r>
            <a:r>
              <a:rPr lang="en-US" dirty="0"/>
              <a:t> General Catalyst XI</a:t>
            </a:r>
            <a:endParaRPr lang="he-IL" dirty="0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29EC8B10-EB51-415C-B48E-13429CD4CCC0}"/>
              </a:ext>
            </a:extLst>
          </p:cNvPr>
          <p:cNvSpPr txBox="1">
            <a:spLocks/>
          </p:cNvSpPr>
          <p:nvPr/>
        </p:nvSpPr>
        <p:spPr>
          <a:xfrm>
            <a:off x="4968607" y="519486"/>
            <a:ext cx="6387576" cy="46513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he-IL" dirty="0"/>
              <a:t>קרנות השקעה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5EBDB01A-8E12-4F27-AF2A-1423B432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4" y="1733423"/>
            <a:ext cx="2287573" cy="389795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3C85684-414F-41C5-858B-C97BA0B7B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869" y="391401"/>
            <a:ext cx="3048000" cy="113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154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צורה חופשית 13">
            <a:extLst>
              <a:ext uri="{FF2B5EF4-FFF2-40B4-BE49-F238E27FC236}">
                <a16:creationId xmlns:a16="http://schemas.microsoft.com/office/drawing/2014/main" id="{BE49FE6C-3B90-4BC5-A9C7-344ED9D7F140}"/>
              </a:ext>
            </a:extLst>
          </p:cNvPr>
          <p:cNvSpPr/>
          <p:nvPr/>
        </p:nvSpPr>
        <p:spPr>
          <a:xfrm>
            <a:off x="4947552" y="2246333"/>
            <a:ext cx="1524932" cy="819856"/>
          </a:xfrm>
          <a:custGeom>
            <a:avLst/>
            <a:gdLst>
              <a:gd name="connsiteX0" fmla="*/ 0 w 1524932"/>
              <a:gd name="connsiteY0" fmla="*/ 0 h 819856"/>
              <a:gd name="connsiteX1" fmla="*/ 1524932 w 1524932"/>
              <a:gd name="connsiteY1" fmla="*/ 0 h 819856"/>
              <a:gd name="connsiteX2" fmla="*/ 1524932 w 1524932"/>
              <a:gd name="connsiteY2" fmla="*/ 819856 h 819856"/>
              <a:gd name="connsiteX3" fmla="*/ 0 w 1524932"/>
              <a:gd name="connsiteY3" fmla="*/ 819856 h 819856"/>
              <a:gd name="connsiteX4" fmla="*/ 0 w 1524932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932" h="819856">
                <a:moveTo>
                  <a:pt x="0" y="0"/>
                </a:moveTo>
                <a:lnTo>
                  <a:pt x="1524932" y="0"/>
                </a:lnTo>
                <a:lnTo>
                  <a:pt x="1524932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400" kern="1200"/>
          </a:p>
        </p:txBody>
      </p:sp>
      <p:sp>
        <p:nvSpPr>
          <p:cNvPr id="24" name="צורה חופשית 22">
            <a:extLst>
              <a:ext uri="{FF2B5EF4-FFF2-40B4-BE49-F238E27FC236}">
                <a16:creationId xmlns:a16="http://schemas.microsoft.com/office/drawing/2014/main" id="{5956CA30-0C56-4FED-9CEA-D3823CCCB808}"/>
              </a:ext>
            </a:extLst>
          </p:cNvPr>
          <p:cNvSpPr/>
          <p:nvPr/>
        </p:nvSpPr>
        <p:spPr>
          <a:xfrm>
            <a:off x="1459515" y="3364880"/>
            <a:ext cx="1475741" cy="819856"/>
          </a:xfrm>
          <a:custGeom>
            <a:avLst/>
            <a:gdLst>
              <a:gd name="connsiteX0" fmla="*/ 0 w 1475741"/>
              <a:gd name="connsiteY0" fmla="*/ 0 h 819856"/>
              <a:gd name="connsiteX1" fmla="*/ 1475741 w 1475741"/>
              <a:gd name="connsiteY1" fmla="*/ 0 h 819856"/>
              <a:gd name="connsiteX2" fmla="*/ 1475741 w 1475741"/>
              <a:gd name="connsiteY2" fmla="*/ 819856 h 819856"/>
              <a:gd name="connsiteX3" fmla="*/ 0 w 1475741"/>
              <a:gd name="connsiteY3" fmla="*/ 819856 h 819856"/>
              <a:gd name="connsiteX4" fmla="*/ 0 w 1475741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741" h="819856">
                <a:moveTo>
                  <a:pt x="0" y="0"/>
                </a:moveTo>
                <a:lnTo>
                  <a:pt x="1475741" y="0"/>
                </a:lnTo>
                <a:lnTo>
                  <a:pt x="1475741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lvl="0" algn="ctr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300" kern="1200"/>
          </a:p>
        </p:txBody>
      </p:sp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78FC7AA3-065D-4A9A-BFBA-FAD83A23EFC7}"/>
              </a:ext>
            </a:extLst>
          </p:cNvPr>
          <p:cNvSpPr txBox="1">
            <a:spLocks/>
          </p:cNvSpPr>
          <p:nvPr/>
        </p:nvSpPr>
        <p:spPr>
          <a:xfrm>
            <a:off x="466144" y="1656897"/>
            <a:ext cx="11259711" cy="4044576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1pPr>
            <a:lvl2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2pPr>
            <a:lvl3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3pPr>
            <a:lvl4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4pPr>
            <a:lvl5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/>
              <a:t>Arkin Bio Capital </a:t>
            </a:r>
            <a:r>
              <a:rPr lang="he-IL" sz="1800" b="1" dirty="0"/>
              <a:t> הינה קרן השקעות המתמחה בחברות </a:t>
            </a:r>
            <a:r>
              <a:rPr lang="he-IL" sz="1800" b="1" dirty="0" err="1"/>
              <a:t>פארמה</a:t>
            </a:r>
            <a:r>
              <a:rPr lang="he-IL" sz="1800" b="1" dirty="0"/>
              <a:t> בשלב טרום הנפקה (</a:t>
            </a:r>
            <a:r>
              <a:rPr lang="en-US" sz="1800" b="1" dirty="0"/>
              <a:t>Pre- IPO </a:t>
            </a:r>
            <a:r>
              <a:rPr lang="he-IL" sz="1800" b="1" dirty="0"/>
              <a:t>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1800" b="1" dirty="0"/>
              <a:t>לקבוצת </a:t>
            </a:r>
            <a:r>
              <a:rPr lang="en-US" sz="1800" b="1" dirty="0"/>
              <a:t>Arkin Holdings </a:t>
            </a:r>
            <a:r>
              <a:rPr lang="he-IL" sz="1800" b="1" dirty="0"/>
              <a:t> מספר פעילויות עסקיות שונות, הקבוצה מנהלת נכסים בהיקף של למעלה מ- 1.5 מיליארד $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1800" b="1" dirty="0"/>
              <a:t>הקרן הראשונה בשלבים מוקדמים מציגה </a:t>
            </a:r>
            <a:r>
              <a:rPr lang="en-US" sz="1800" b="1" dirty="0"/>
              <a:t>Net IRR </a:t>
            </a:r>
            <a:r>
              <a:rPr lang="he-IL" sz="1800" b="1" dirty="0"/>
              <a:t> של כ- 50% ומכפיל של כ- </a:t>
            </a:r>
            <a:r>
              <a:rPr lang="en-US" sz="1800" b="1" dirty="0"/>
              <a:t>3X</a:t>
            </a:r>
            <a:r>
              <a:rPr lang="he-IL" sz="1800" b="1" dirty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1800" b="1" dirty="0"/>
              <a:t>הקרן מנוהלת ע"י מורי </a:t>
            </a:r>
            <a:r>
              <a:rPr lang="he-IL" sz="1800" b="1" dirty="0" err="1"/>
              <a:t>ארקין</a:t>
            </a:r>
            <a:r>
              <a:rPr lang="he-IL" sz="1800" b="1" dirty="0"/>
              <a:t>, ד"ר פיני אורבך וד"ר אלון </a:t>
            </a:r>
            <a:r>
              <a:rPr lang="he-IL" sz="1800" b="1" dirty="0" err="1"/>
              <a:t>לזרוס</a:t>
            </a:r>
            <a:r>
              <a:rPr lang="he-IL" sz="1800" b="1" dirty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1800" b="1" dirty="0"/>
              <a:t>מנהלי הקרן זיהו הזדמנות השקעה בחברות תרופות בשלבים מאוחרים לפני הנפקה.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1800" b="1" dirty="0"/>
              <a:t>הקרן הינה בהיקף של 270 מיליון $.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he-IL" sz="18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400" b="1" dirty="0"/>
              <a:t>קבוצת מנורה מבטחים התחייבה להשקיע בקרן 40 מיליון $</a:t>
            </a:r>
            <a:endParaRPr lang="he-IL" sz="3200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3FBCF70-40C4-4D61-A307-ABB29839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65" y="6318250"/>
            <a:ext cx="2743200" cy="365125"/>
          </a:xfrm>
        </p:spPr>
        <p:txBody>
          <a:bodyPr/>
          <a:lstStyle/>
          <a:p>
            <a:fld id="{78335AA6-5B75-4A30-85C7-49126F3B1BEE}" type="slidenum">
              <a:rPr lang="he-IL" smtClean="0">
                <a:solidFill>
                  <a:schemeClr val="accent1">
                    <a:lumMod val="50000"/>
                  </a:schemeClr>
                </a:solidFill>
              </a:rPr>
              <a:t>13</a:t>
            </a:fld>
            <a:endParaRPr lang="he-I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מציין מיקום טקסט 2">
            <a:extLst>
              <a:ext uri="{FF2B5EF4-FFF2-40B4-BE49-F238E27FC236}">
                <a16:creationId xmlns:a16="http://schemas.microsoft.com/office/drawing/2014/main" id="{FCF086F2-54E7-407E-B37B-4D356E43F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השקעה בקרן</a:t>
            </a:r>
            <a:r>
              <a:rPr lang="en-US" dirty="0"/>
              <a:t>Arkin Bio Capital  </a:t>
            </a:r>
            <a:endParaRPr lang="he-IL" dirty="0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29EC8B10-EB51-415C-B48E-13429CD4CCC0}"/>
              </a:ext>
            </a:extLst>
          </p:cNvPr>
          <p:cNvSpPr txBox="1">
            <a:spLocks/>
          </p:cNvSpPr>
          <p:nvPr/>
        </p:nvSpPr>
        <p:spPr>
          <a:xfrm>
            <a:off x="4968607" y="519486"/>
            <a:ext cx="6387576" cy="46513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he-IL" dirty="0"/>
              <a:t>קרנות השקעה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94644A7-4A1F-4B15-8614-11C54FAA0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14" y="4091141"/>
            <a:ext cx="4155541" cy="190875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1FCFD40-F9E9-48AD-AA9D-B6601A923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840" y="392489"/>
            <a:ext cx="1924050" cy="105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6989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צורה חופשית 13">
            <a:extLst>
              <a:ext uri="{FF2B5EF4-FFF2-40B4-BE49-F238E27FC236}">
                <a16:creationId xmlns:a16="http://schemas.microsoft.com/office/drawing/2014/main" id="{BE49FE6C-3B90-4BC5-A9C7-344ED9D7F140}"/>
              </a:ext>
            </a:extLst>
          </p:cNvPr>
          <p:cNvSpPr/>
          <p:nvPr/>
        </p:nvSpPr>
        <p:spPr>
          <a:xfrm>
            <a:off x="4947552" y="2246333"/>
            <a:ext cx="1524932" cy="819856"/>
          </a:xfrm>
          <a:custGeom>
            <a:avLst/>
            <a:gdLst>
              <a:gd name="connsiteX0" fmla="*/ 0 w 1524932"/>
              <a:gd name="connsiteY0" fmla="*/ 0 h 819856"/>
              <a:gd name="connsiteX1" fmla="*/ 1524932 w 1524932"/>
              <a:gd name="connsiteY1" fmla="*/ 0 h 819856"/>
              <a:gd name="connsiteX2" fmla="*/ 1524932 w 1524932"/>
              <a:gd name="connsiteY2" fmla="*/ 819856 h 819856"/>
              <a:gd name="connsiteX3" fmla="*/ 0 w 1524932"/>
              <a:gd name="connsiteY3" fmla="*/ 819856 h 819856"/>
              <a:gd name="connsiteX4" fmla="*/ 0 w 1524932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932" h="819856">
                <a:moveTo>
                  <a:pt x="0" y="0"/>
                </a:moveTo>
                <a:lnTo>
                  <a:pt x="1524932" y="0"/>
                </a:lnTo>
                <a:lnTo>
                  <a:pt x="1524932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400" kern="1200"/>
          </a:p>
        </p:txBody>
      </p:sp>
      <p:sp>
        <p:nvSpPr>
          <p:cNvPr id="24" name="צורה חופשית 22">
            <a:extLst>
              <a:ext uri="{FF2B5EF4-FFF2-40B4-BE49-F238E27FC236}">
                <a16:creationId xmlns:a16="http://schemas.microsoft.com/office/drawing/2014/main" id="{5956CA30-0C56-4FED-9CEA-D3823CCCB808}"/>
              </a:ext>
            </a:extLst>
          </p:cNvPr>
          <p:cNvSpPr/>
          <p:nvPr/>
        </p:nvSpPr>
        <p:spPr>
          <a:xfrm>
            <a:off x="1459515" y="3364880"/>
            <a:ext cx="1475741" cy="819856"/>
          </a:xfrm>
          <a:custGeom>
            <a:avLst/>
            <a:gdLst>
              <a:gd name="connsiteX0" fmla="*/ 0 w 1475741"/>
              <a:gd name="connsiteY0" fmla="*/ 0 h 819856"/>
              <a:gd name="connsiteX1" fmla="*/ 1475741 w 1475741"/>
              <a:gd name="connsiteY1" fmla="*/ 0 h 819856"/>
              <a:gd name="connsiteX2" fmla="*/ 1475741 w 1475741"/>
              <a:gd name="connsiteY2" fmla="*/ 819856 h 819856"/>
              <a:gd name="connsiteX3" fmla="*/ 0 w 1475741"/>
              <a:gd name="connsiteY3" fmla="*/ 819856 h 819856"/>
              <a:gd name="connsiteX4" fmla="*/ 0 w 1475741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741" h="819856">
                <a:moveTo>
                  <a:pt x="0" y="0"/>
                </a:moveTo>
                <a:lnTo>
                  <a:pt x="1475741" y="0"/>
                </a:lnTo>
                <a:lnTo>
                  <a:pt x="1475741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lvl="0" algn="ctr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300" kern="1200"/>
          </a:p>
        </p:txBody>
      </p:sp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78FC7AA3-065D-4A9A-BFBA-FAD83A23EFC7}"/>
              </a:ext>
            </a:extLst>
          </p:cNvPr>
          <p:cNvSpPr txBox="1">
            <a:spLocks/>
          </p:cNvSpPr>
          <p:nvPr/>
        </p:nvSpPr>
        <p:spPr>
          <a:xfrm>
            <a:off x="3288582" y="1342592"/>
            <a:ext cx="8484612" cy="4044576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1pPr>
            <a:lvl2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2pPr>
            <a:lvl3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3pPr>
            <a:lvl4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4pPr>
            <a:lvl5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/>
              <a:t> </a:t>
            </a:r>
            <a:r>
              <a:rPr lang="he-IL" sz="1800" b="1" dirty="0"/>
              <a:t>קרן </a:t>
            </a:r>
            <a:r>
              <a:rPr lang="he-IL" sz="1800" b="1" dirty="0" err="1"/>
              <a:t>סקיי</a:t>
            </a:r>
            <a:r>
              <a:rPr lang="he-IL" sz="1800" b="1" dirty="0"/>
              <a:t> הינה קרן השקעות המתמחה בהשקעה בחברות ישראליות בוגרות במגוון רחב של תחומים לרבות מסחר, תעשיה, טכנולוגיה ושירותים.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1800" b="1" dirty="0"/>
              <a:t>הקרן הוקמה על ידי צבי יוכמן וניר דגן בשנת 2005.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1800" b="1" dirty="0"/>
              <a:t>לקרן </a:t>
            </a:r>
            <a:r>
              <a:rPr lang="he-IL" sz="1800" b="1" dirty="0" err="1"/>
              <a:t>סקיי</a:t>
            </a:r>
            <a:r>
              <a:rPr lang="he-IL" sz="1800" b="1" dirty="0"/>
              <a:t> 3 קרנות בהיקף כולל של כ- 450 מיליון $.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1800" b="1" dirty="0"/>
              <a:t>קבוצת מנורה מבטחים התחייבה להשקיע כ-39 מיליון דולר בקרנות הקודמות.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1800" b="1" dirty="0"/>
              <a:t>קרן  </a:t>
            </a:r>
            <a:r>
              <a:rPr lang="he-IL" sz="1800" b="1" dirty="0" err="1"/>
              <a:t>סקיי</a:t>
            </a:r>
            <a:r>
              <a:rPr lang="he-IL" sz="1800" b="1" dirty="0"/>
              <a:t> השקיעה עד היום ב- 24 חברות, מתוכן 14 מומשו.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1800" b="1" dirty="0"/>
              <a:t>הקרן השלישית מציגה עד כה </a:t>
            </a:r>
            <a:r>
              <a:rPr lang="en-US" sz="1800" b="1" dirty="0"/>
              <a:t>Net IRR </a:t>
            </a:r>
            <a:r>
              <a:rPr lang="he-IL" sz="1800" b="1" dirty="0"/>
              <a:t> של כ-40% ומכפיל נטו של כ-1.7.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1800" b="1" dirty="0" err="1"/>
              <a:t>סקיי</a:t>
            </a:r>
            <a:r>
              <a:rPr lang="he-IL" sz="1800" b="1" dirty="0"/>
              <a:t> מגייסים את הקרן הרביעית בהיקף צפוי של כ- 350 מיליון $.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he-IL" sz="10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400" b="1" dirty="0"/>
              <a:t>קבוצת מנורה מבטחים התחייבה להשקיע בקרן 40 מיליון $</a:t>
            </a:r>
            <a:endParaRPr lang="he-IL" sz="3200" b="1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3FBCF70-40C4-4D61-A307-ABB29839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65" y="6318250"/>
            <a:ext cx="2743200" cy="365125"/>
          </a:xfrm>
        </p:spPr>
        <p:txBody>
          <a:bodyPr/>
          <a:lstStyle/>
          <a:p>
            <a:fld id="{78335AA6-5B75-4A30-85C7-49126F3B1BEE}" type="slidenum">
              <a:rPr lang="he-IL" smtClean="0">
                <a:solidFill>
                  <a:schemeClr val="accent1">
                    <a:lumMod val="50000"/>
                  </a:schemeClr>
                </a:solidFill>
              </a:rPr>
              <a:t>14</a:t>
            </a:fld>
            <a:endParaRPr lang="he-I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מציין מיקום טקסט 2">
            <a:extLst>
              <a:ext uri="{FF2B5EF4-FFF2-40B4-BE49-F238E27FC236}">
                <a16:creationId xmlns:a16="http://schemas.microsoft.com/office/drawing/2014/main" id="{FCF086F2-54E7-407E-B37B-4D356E43F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43868" y="984624"/>
            <a:ext cx="9612314" cy="411956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השקעה בקרן </a:t>
            </a:r>
            <a:r>
              <a:rPr lang="en-US" dirty="0"/>
              <a:t>SKY IV</a:t>
            </a:r>
            <a:endParaRPr lang="he-IL" dirty="0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29EC8B10-EB51-415C-B48E-13429CD4CCC0}"/>
              </a:ext>
            </a:extLst>
          </p:cNvPr>
          <p:cNvSpPr txBox="1">
            <a:spLocks/>
          </p:cNvSpPr>
          <p:nvPr/>
        </p:nvSpPr>
        <p:spPr>
          <a:xfrm>
            <a:off x="4968607" y="519486"/>
            <a:ext cx="6387576" cy="46513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he-IL" dirty="0"/>
              <a:t>קרנות השקעה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D91A7D6-9BF6-4715-89E0-B1A0B7F916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769" y="882648"/>
            <a:ext cx="1961725" cy="278400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D31362D-C938-4A88-9544-E0AC8338B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171" y="423245"/>
            <a:ext cx="1544422" cy="1083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F13ADDD-D67E-4E5C-9B24-15F7C4DEA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76" y="3595136"/>
            <a:ext cx="2396341" cy="246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96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9DDCC8E6-F77B-4312-A94E-AEF0B5C7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088" y="3119720"/>
            <a:ext cx="10255426" cy="465138"/>
          </a:xfrm>
        </p:spPr>
        <p:txBody>
          <a:bodyPr/>
          <a:lstStyle/>
          <a:p>
            <a:r>
              <a:rPr lang="he-IL" sz="5000" dirty="0"/>
              <a:t>עסקאות אחרונות -</a:t>
            </a:r>
            <a:r>
              <a:rPr lang="he-IL" sz="5000" dirty="0" err="1"/>
              <a:t>אקויטי</a:t>
            </a:r>
            <a:r>
              <a:rPr lang="he-IL" sz="5000" dirty="0"/>
              <a:t> לא סחיר</a:t>
            </a:r>
          </a:p>
        </p:txBody>
      </p:sp>
    </p:spTree>
    <p:extLst>
      <p:ext uri="{BB962C8B-B14F-4D97-AF65-F5344CB8AC3E}">
        <p14:creationId xmlns:p14="http://schemas.microsoft.com/office/powerpoint/2010/main" val="1367901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19" y="627856"/>
            <a:ext cx="9610725" cy="465138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Calibri"/>
                <a:ea typeface="+mn-ea"/>
                <a:cs typeface="Arial" panose="020B0604020202020204" pitchFamily="34" charset="0"/>
              </a:rPr>
              <a:t>Fabric</a:t>
            </a:r>
            <a:endParaRPr lang="he-IL" sz="4400" dirty="0">
              <a:solidFill>
                <a:schemeClr val="bg1"/>
              </a:solidFill>
            </a:endParaRPr>
          </a:p>
        </p:txBody>
      </p:sp>
      <p:sp>
        <p:nvSpPr>
          <p:cNvPr id="23" name="צורה חופשית 13">
            <a:extLst>
              <a:ext uri="{FF2B5EF4-FFF2-40B4-BE49-F238E27FC236}">
                <a16:creationId xmlns:a16="http://schemas.microsoft.com/office/drawing/2014/main" id="{BE49FE6C-3B90-4BC5-A9C7-344ED9D7F140}"/>
              </a:ext>
            </a:extLst>
          </p:cNvPr>
          <p:cNvSpPr/>
          <p:nvPr/>
        </p:nvSpPr>
        <p:spPr>
          <a:xfrm>
            <a:off x="4947552" y="2246333"/>
            <a:ext cx="1524932" cy="819856"/>
          </a:xfrm>
          <a:custGeom>
            <a:avLst/>
            <a:gdLst>
              <a:gd name="connsiteX0" fmla="*/ 0 w 1524932"/>
              <a:gd name="connsiteY0" fmla="*/ 0 h 819856"/>
              <a:gd name="connsiteX1" fmla="*/ 1524932 w 1524932"/>
              <a:gd name="connsiteY1" fmla="*/ 0 h 819856"/>
              <a:gd name="connsiteX2" fmla="*/ 1524932 w 1524932"/>
              <a:gd name="connsiteY2" fmla="*/ 819856 h 819856"/>
              <a:gd name="connsiteX3" fmla="*/ 0 w 1524932"/>
              <a:gd name="connsiteY3" fmla="*/ 819856 h 819856"/>
              <a:gd name="connsiteX4" fmla="*/ 0 w 1524932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932" h="819856">
                <a:moveTo>
                  <a:pt x="0" y="0"/>
                </a:moveTo>
                <a:lnTo>
                  <a:pt x="1524932" y="0"/>
                </a:lnTo>
                <a:lnTo>
                  <a:pt x="1524932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400" kern="1200"/>
          </a:p>
        </p:txBody>
      </p:sp>
      <p:sp>
        <p:nvSpPr>
          <p:cNvPr id="24" name="צורה חופשית 22">
            <a:extLst>
              <a:ext uri="{FF2B5EF4-FFF2-40B4-BE49-F238E27FC236}">
                <a16:creationId xmlns:a16="http://schemas.microsoft.com/office/drawing/2014/main" id="{5956CA30-0C56-4FED-9CEA-D3823CCCB808}"/>
              </a:ext>
            </a:extLst>
          </p:cNvPr>
          <p:cNvSpPr/>
          <p:nvPr/>
        </p:nvSpPr>
        <p:spPr>
          <a:xfrm>
            <a:off x="1459515" y="3364880"/>
            <a:ext cx="1475741" cy="819856"/>
          </a:xfrm>
          <a:custGeom>
            <a:avLst/>
            <a:gdLst>
              <a:gd name="connsiteX0" fmla="*/ 0 w 1475741"/>
              <a:gd name="connsiteY0" fmla="*/ 0 h 819856"/>
              <a:gd name="connsiteX1" fmla="*/ 1475741 w 1475741"/>
              <a:gd name="connsiteY1" fmla="*/ 0 h 819856"/>
              <a:gd name="connsiteX2" fmla="*/ 1475741 w 1475741"/>
              <a:gd name="connsiteY2" fmla="*/ 819856 h 819856"/>
              <a:gd name="connsiteX3" fmla="*/ 0 w 1475741"/>
              <a:gd name="connsiteY3" fmla="*/ 819856 h 819856"/>
              <a:gd name="connsiteX4" fmla="*/ 0 w 1475741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741" h="819856">
                <a:moveTo>
                  <a:pt x="0" y="0"/>
                </a:moveTo>
                <a:lnTo>
                  <a:pt x="1475741" y="0"/>
                </a:lnTo>
                <a:lnTo>
                  <a:pt x="1475741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lvl="0" algn="ctr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300" kern="1200"/>
          </a:p>
        </p:txBody>
      </p:sp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78FC7AA3-065D-4A9A-BFBA-FAD83A23EFC7}"/>
              </a:ext>
            </a:extLst>
          </p:cNvPr>
          <p:cNvSpPr txBox="1">
            <a:spLocks/>
          </p:cNvSpPr>
          <p:nvPr/>
        </p:nvSpPr>
        <p:spPr>
          <a:xfrm>
            <a:off x="2726575" y="1535501"/>
            <a:ext cx="9172762" cy="4600123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1pPr>
            <a:lvl2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2pPr>
            <a:lvl3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3pPr>
            <a:lvl4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4pPr>
            <a:lvl5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1800" b="1" dirty="0"/>
              <a:t>החברה המפתחת טכנולוגיה שמשלבת בין רובוטיקה לבינה מלאכותית לתחום המרכזים הלוגיסטיים, בכדי לאפשר לקמעונאים לספק משלוחים בטווחי זמן קצרים על פי דרישה ללקוחות, תוך כדי שמירה על רווחיות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1800" b="1" dirty="0"/>
              <a:t>החברה מפעילה כבר מספר מרכזים לוגיסטיים מקומיים, ומשרתת לקוחות כגון </a:t>
            </a:r>
            <a:r>
              <a:rPr lang="en-US" sz="1800" b="1" dirty="0"/>
              <a:t>Fresh Direct</a:t>
            </a:r>
            <a:r>
              <a:rPr lang="he-IL" sz="1800" b="1" dirty="0"/>
              <a:t>, </a:t>
            </a:r>
            <a:r>
              <a:rPr lang="en-US" sz="1800" b="1" dirty="0"/>
              <a:t>Loreal</a:t>
            </a:r>
            <a:r>
              <a:rPr lang="he-IL" sz="1800" b="1" dirty="0"/>
              <a:t>, סופרפארם ורמי לוי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1800" b="1" dirty="0"/>
              <a:t>לחברה חוזים בהיקפים של מעל 2 מיליארד דולר עם ענקיות קמעונאות כגון </a:t>
            </a:r>
            <a:r>
              <a:rPr lang="en-US" sz="1800" b="1" dirty="0"/>
              <a:t>Walmart</a:t>
            </a:r>
            <a:r>
              <a:rPr lang="he-IL" sz="1800" b="1" dirty="0"/>
              <a:t> ו-</a:t>
            </a:r>
            <a:r>
              <a:rPr lang="en-US" sz="1800" b="1" dirty="0"/>
              <a:t>Instacart</a:t>
            </a:r>
            <a:endParaRPr lang="he-IL" sz="18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1800" b="1" dirty="0"/>
              <a:t>בין משקיעי החברה קרנות מהמובילות בעולם כגון </a:t>
            </a:r>
            <a:r>
              <a:rPr lang="en-US" sz="1800" b="1" dirty="0"/>
              <a:t>Innovation </a:t>
            </a:r>
            <a:r>
              <a:rPr lang="en-US" sz="1800" b="1" dirty="0" err="1"/>
              <a:t>Endevors</a:t>
            </a:r>
            <a:r>
              <a:rPr lang="he-IL" sz="1800" b="1" dirty="0"/>
              <a:t>, </a:t>
            </a:r>
            <a:r>
              <a:rPr lang="en-US" sz="1800" b="1" dirty="0"/>
              <a:t>Corner</a:t>
            </a:r>
            <a:r>
              <a:rPr lang="he-IL" sz="1800" b="1" dirty="0"/>
              <a:t>, </a:t>
            </a:r>
            <a:r>
              <a:rPr lang="en-US" sz="1800" b="1" dirty="0"/>
              <a:t>Aleph</a:t>
            </a:r>
            <a:r>
              <a:rPr lang="he-IL" sz="1800" b="1" dirty="0"/>
              <a:t>, </a:t>
            </a:r>
            <a:r>
              <a:rPr lang="en-US" sz="1800" b="1" dirty="0"/>
              <a:t>CPPIB</a:t>
            </a:r>
            <a:r>
              <a:rPr lang="he-IL" sz="1800" b="1" dirty="0"/>
              <a:t>,  </a:t>
            </a:r>
            <a:r>
              <a:rPr lang="en-US" sz="1800" b="1" dirty="0"/>
              <a:t>Temasek</a:t>
            </a:r>
            <a:r>
              <a:rPr lang="he-IL" sz="1800" b="1" dirty="0"/>
              <a:t> ועוד.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1800" b="1" dirty="0"/>
              <a:t>סה"כ השקעה 25 מ' דולר.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he-IL" sz="2400" dirty="0"/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en-US" sz="2400" dirty="0"/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en-US" sz="2400" b="1" dirty="0"/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he-IL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he-IL" sz="2400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3FBCF70-40C4-4D61-A307-ABB29839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65" y="6318250"/>
            <a:ext cx="2743200" cy="365125"/>
          </a:xfrm>
        </p:spPr>
        <p:txBody>
          <a:bodyPr/>
          <a:lstStyle/>
          <a:p>
            <a:fld id="{78335AA6-5B75-4A30-85C7-49126F3B1BEE}" type="slidenum">
              <a:rPr lang="he-IL" smtClean="0">
                <a:solidFill>
                  <a:schemeClr val="accent1">
                    <a:lumMod val="50000"/>
                  </a:schemeClr>
                </a:solidFill>
              </a:rPr>
              <a:t>16</a:t>
            </a:fld>
            <a:endParaRPr lang="he-IL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CAF42C2-6546-4B24-8E4F-69A1325D1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94" y="2788779"/>
            <a:ext cx="2243509" cy="12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36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19" y="627856"/>
            <a:ext cx="9610725" cy="465138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Calibri"/>
                <a:ea typeface="+mn-ea"/>
                <a:cs typeface="Arial" panose="020B0604020202020204" pitchFamily="34" charset="0"/>
              </a:rPr>
              <a:t>Future Meat</a:t>
            </a:r>
            <a:endParaRPr lang="he-IL" sz="4400" dirty="0">
              <a:solidFill>
                <a:schemeClr val="bg1"/>
              </a:solidFill>
            </a:endParaRPr>
          </a:p>
        </p:txBody>
      </p:sp>
      <p:sp>
        <p:nvSpPr>
          <p:cNvPr id="23" name="צורה חופשית 13">
            <a:extLst>
              <a:ext uri="{FF2B5EF4-FFF2-40B4-BE49-F238E27FC236}">
                <a16:creationId xmlns:a16="http://schemas.microsoft.com/office/drawing/2014/main" id="{BE49FE6C-3B90-4BC5-A9C7-344ED9D7F140}"/>
              </a:ext>
            </a:extLst>
          </p:cNvPr>
          <p:cNvSpPr/>
          <p:nvPr/>
        </p:nvSpPr>
        <p:spPr>
          <a:xfrm>
            <a:off x="4947552" y="2246333"/>
            <a:ext cx="1524932" cy="819856"/>
          </a:xfrm>
          <a:custGeom>
            <a:avLst/>
            <a:gdLst>
              <a:gd name="connsiteX0" fmla="*/ 0 w 1524932"/>
              <a:gd name="connsiteY0" fmla="*/ 0 h 819856"/>
              <a:gd name="connsiteX1" fmla="*/ 1524932 w 1524932"/>
              <a:gd name="connsiteY1" fmla="*/ 0 h 819856"/>
              <a:gd name="connsiteX2" fmla="*/ 1524932 w 1524932"/>
              <a:gd name="connsiteY2" fmla="*/ 819856 h 819856"/>
              <a:gd name="connsiteX3" fmla="*/ 0 w 1524932"/>
              <a:gd name="connsiteY3" fmla="*/ 819856 h 819856"/>
              <a:gd name="connsiteX4" fmla="*/ 0 w 1524932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932" h="819856">
                <a:moveTo>
                  <a:pt x="0" y="0"/>
                </a:moveTo>
                <a:lnTo>
                  <a:pt x="1524932" y="0"/>
                </a:lnTo>
                <a:lnTo>
                  <a:pt x="1524932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400" kern="1200"/>
          </a:p>
        </p:txBody>
      </p:sp>
      <p:sp>
        <p:nvSpPr>
          <p:cNvPr id="24" name="צורה חופשית 22">
            <a:extLst>
              <a:ext uri="{FF2B5EF4-FFF2-40B4-BE49-F238E27FC236}">
                <a16:creationId xmlns:a16="http://schemas.microsoft.com/office/drawing/2014/main" id="{5956CA30-0C56-4FED-9CEA-D3823CCCB808}"/>
              </a:ext>
            </a:extLst>
          </p:cNvPr>
          <p:cNvSpPr/>
          <p:nvPr/>
        </p:nvSpPr>
        <p:spPr>
          <a:xfrm>
            <a:off x="1459515" y="3364880"/>
            <a:ext cx="1475741" cy="819856"/>
          </a:xfrm>
          <a:custGeom>
            <a:avLst/>
            <a:gdLst>
              <a:gd name="connsiteX0" fmla="*/ 0 w 1475741"/>
              <a:gd name="connsiteY0" fmla="*/ 0 h 819856"/>
              <a:gd name="connsiteX1" fmla="*/ 1475741 w 1475741"/>
              <a:gd name="connsiteY1" fmla="*/ 0 h 819856"/>
              <a:gd name="connsiteX2" fmla="*/ 1475741 w 1475741"/>
              <a:gd name="connsiteY2" fmla="*/ 819856 h 819856"/>
              <a:gd name="connsiteX3" fmla="*/ 0 w 1475741"/>
              <a:gd name="connsiteY3" fmla="*/ 819856 h 819856"/>
              <a:gd name="connsiteX4" fmla="*/ 0 w 1475741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741" h="819856">
                <a:moveTo>
                  <a:pt x="0" y="0"/>
                </a:moveTo>
                <a:lnTo>
                  <a:pt x="1475741" y="0"/>
                </a:lnTo>
                <a:lnTo>
                  <a:pt x="1475741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lvl="0" algn="ctr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300" kern="1200"/>
          </a:p>
        </p:txBody>
      </p:sp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78FC7AA3-065D-4A9A-BFBA-FAD83A23EFC7}"/>
              </a:ext>
            </a:extLst>
          </p:cNvPr>
          <p:cNvSpPr txBox="1">
            <a:spLocks/>
          </p:cNvSpPr>
          <p:nvPr/>
        </p:nvSpPr>
        <p:spPr>
          <a:xfrm>
            <a:off x="2457974" y="1535501"/>
            <a:ext cx="9441362" cy="3770787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1pPr>
            <a:lvl2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2pPr>
            <a:lvl3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3pPr>
            <a:lvl4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4pPr>
            <a:lvl5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1800" b="1" dirty="0"/>
              <a:t>החברה פועלת בתחום הבשר המתורבת (בשר המגודל במעבדה לצרכי מאכל). החברה מפתחת פלטפורמה ביולוגית-טכנולוגית, אשר תאפשר לה לייצר ולשווק בשר "מתורבת", בצורה יעילה, חסכונית, וכלכלית מבחינה מסחרית, בתהליך שאינו דורש גידול בעלי חיים במשק חקלאי והריגתם.</a:t>
            </a:r>
            <a:endParaRPr lang="en-US" sz="18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1800" b="1" dirty="0"/>
              <a:t>מדובר בהשקעת המשך, לאחר השקעה שבוצעה בתחילת 2021, ושוערכה </a:t>
            </a:r>
            <a:r>
              <a:rPr lang="he-IL" sz="1800" b="1" dirty="0" err="1"/>
              <a:t>בכ</a:t>
            </a:r>
            <a:r>
              <a:rPr lang="he-IL" sz="1800" b="1" dirty="0"/>
              <a:t>-</a:t>
            </a:r>
            <a:r>
              <a:rPr lang="en-US" sz="1800" b="1" dirty="0"/>
              <a:t>5.75x</a:t>
            </a:r>
            <a:r>
              <a:rPr lang="he-IL" sz="1800" b="1" dirty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1800" b="1" dirty="0"/>
              <a:t>החברה נחשבת לחברה המתקדמת והמובילה בעולם בתחום הבשר המתורבת, כאשר היא הקימה פס ייצור פועל ומוכח, לצד קיטון דרמטי בעלויות הייצור, שהינו המרכיב המאתגר ביותר בעולם זה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1800" b="1" dirty="0"/>
              <a:t>בין משקיעי החברה ניתן למצוא חברות בשר ומזון מובילות בעולם (</a:t>
            </a:r>
            <a:r>
              <a:rPr lang="en-US" sz="1800" b="1" dirty="0"/>
              <a:t>Tyson, ADM</a:t>
            </a:r>
            <a:r>
              <a:rPr lang="he-IL" sz="1800" b="1" dirty="0"/>
              <a:t>), קרנות הון סיכון מובחרות ומתמחות (</a:t>
            </a:r>
            <a:r>
              <a:rPr lang="en-US" sz="1800" b="1" dirty="0" err="1"/>
              <a:t>Hedosophia</a:t>
            </a:r>
            <a:r>
              <a:rPr lang="en-US" sz="1800" b="1" dirty="0"/>
              <a:t>, S2G</a:t>
            </a:r>
            <a:r>
              <a:rPr lang="he-IL" sz="1800" b="1" dirty="0"/>
              <a:t>) ואחרים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he-IL" sz="1800" b="1" dirty="0"/>
              <a:t>סה"כ השקעה 30 מ' דולר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he-IL" sz="1800" b="1" dirty="0"/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en-US" sz="2400" dirty="0"/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en-US" sz="2400" b="1" dirty="0"/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he-IL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he-IL" sz="2400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3FBCF70-40C4-4D61-A307-ABB29839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65" y="6318250"/>
            <a:ext cx="2743200" cy="365125"/>
          </a:xfrm>
        </p:spPr>
        <p:txBody>
          <a:bodyPr/>
          <a:lstStyle/>
          <a:p>
            <a:fld id="{78335AA6-5B75-4A30-85C7-49126F3B1BEE}" type="slidenum">
              <a:rPr lang="he-IL" smtClean="0">
                <a:solidFill>
                  <a:schemeClr val="accent1">
                    <a:lumMod val="50000"/>
                  </a:schemeClr>
                </a:solidFill>
              </a:rPr>
              <a:t>17</a:t>
            </a:fld>
            <a:endParaRPr lang="he-IL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38966DB-2372-4902-8135-4825A11D4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91" y="2531086"/>
            <a:ext cx="2238687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0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19" y="627856"/>
            <a:ext cx="9610725" cy="465138"/>
          </a:xfrm>
        </p:spPr>
        <p:txBody>
          <a:bodyPr/>
          <a:lstStyle/>
          <a:p>
            <a:r>
              <a:rPr lang="en-US" sz="4400" b="1" dirty="0" err="1">
                <a:solidFill>
                  <a:schemeClr val="bg1"/>
                </a:solidFill>
                <a:latin typeface="Calibri"/>
                <a:ea typeface="+mn-ea"/>
                <a:cs typeface="Arial" panose="020B0604020202020204" pitchFamily="34" charset="0"/>
              </a:rPr>
              <a:t>Armis</a:t>
            </a:r>
            <a:endParaRPr lang="he-IL" sz="4400" dirty="0">
              <a:solidFill>
                <a:schemeClr val="bg1"/>
              </a:solidFill>
            </a:endParaRPr>
          </a:p>
        </p:txBody>
      </p:sp>
      <p:sp>
        <p:nvSpPr>
          <p:cNvPr id="23" name="צורה חופשית 13">
            <a:extLst>
              <a:ext uri="{FF2B5EF4-FFF2-40B4-BE49-F238E27FC236}">
                <a16:creationId xmlns:a16="http://schemas.microsoft.com/office/drawing/2014/main" id="{BE49FE6C-3B90-4BC5-A9C7-344ED9D7F140}"/>
              </a:ext>
            </a:extLst>
          </p:cNvPr>
          <p:cNvSpPr/>
          <p:nvPr/>
        </p:nvSpPr>
        <p:spPr>
          <a:xfrm>
            <a:off x="4947552" y="2246333"/>
            <a:ext cx="1524932" cy="819856"/>
          </a:xfrm>
          <a:custGeom>
            <a:avLst/>
            <a:gdLst>
              <a:gd name="connsiteX0" fmla="*/ 0 w 1524932"/>
              <a:gd name="connsiteY0" fmla="*/ 0 h 819856"/>
              <a:gd name="connsiteX1" fmla="*/ 1524932 w 1524932"/>
              <a:gd name="connsiteY1" fmla="*/ 0 h 819856"/>
              <a:gd name="connsiteX2" fmla="*/ 1524932 w 1524932"/>
              <a:gd name="connsiteY2" fmla="*/ 819856 h 819856"/>
              <a:gd name="connsiteX3" fmla="*/ 0 w 1524932"/>
              <a:gd name="connsiteY3" fmla="*/ 819856 h 819856"/>
              <a:gd name="connsiteX4" fmla="*/ 0 w 1524932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932" h="819856">
                <a:moveTo>
                  <a:pt x="0" y="0"/>
                </a:moveTo>
                <a:lnTo>
                  <a:pt x="1524932" y="0"/>
                </a:lnTo>
                <a:lnTo>
                  <a:pt x="1524932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400" kern="1200"/>
          </a:p>
        </p:txBody>
      </p:sp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78FC7AA3-065D-4A9A-BFBA-FAD83A23EFC7}"/>
              </a:ext>
            </a:extLst>
          </p:cNvPr>
          <p:cNvSpPr txBox="1">
            <a:spLocks/>
          </p:cNvSpPr>
          <p:nvPr/>
        </p:nvSpPr>
        <p:spPr>
          <a:xfrm>
            <a:off x="2784764" y="1535501"/>
            <a:ext cx="9114572" cy="3770787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1pPr>
            <a:lvl2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2pPr>
            <a:lvl3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3pPr>
            <a:lvl4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4pPr>
            <a:lvl5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700" b="1" dirty="0" err="1"/>
              <a:t>Armis</a:t>
            </a:r>
            <a:r>
              <a:rPr lang="he-IL" sz="1700" b="1" dirty="0"/>
              <a:t> הינה חברה סייבר המתמחה בניהול ואבטחה של התקני </a:t>
            </a:r>
            <a:r>
              <a:rPr lang="en-US" sz="1700" b="1" dirty="0"/>
              <a:t>IoT</a:t>
            </a:r>
            <a:r>
              <a:rPr lang="he-IL" sz="1700" b="1" dirty="0"/>
              <a:t>, </a:t>
            </a:r>
            <a:r>
              <a:rPr lang="en-US" sz="1700" b="1" dirty="0"/>
              <a:t>IT</a:t>
            </a:r>
            <a:r>
              <a:rPr lang="he-IL" sz="1700" b="1" dirty="0"/>
              <a:t> ו-</a:t>
            </a:r>
            <a:r>
              <a:rPr lang="en-US" sz="1700" b="1" dirty="0"/>
              <a:t>OT</a:t>
            </a:r>
            <a:r>
              <a:rPr lang="he-IL" sz="1700" b="1" dirty="0"/>
              <a:t> מנוהלים ולא מנוהלים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1700" b="1" dirty="0"/>
              <a:t>החברה פיתחה פלטפורמת אבטחה למכשירים מחוברים (</a:t>
            </a:r>
            <a:r>
              <a:rPr lang="en-US" sz="1700" b="1" dirty="0"/>
              <a:t>IoT</a:t>
            </a:r>
            <a:r>
              <a:rPr lang="he-IL" sz="1700" b="1" dirty="0"/>
              <a:t> ו-</a:t>
            </a:r>
            <a:r>
              <a:rPr lang="en-US" sz="1700" b="1" dirty="0" err="1"/>
              <a:t>IIoT</a:t>
            </a:r>
            <a:r>
              <a:rPr lang="he-IL" sz="1700" b="1" dirty="0"/>
              <a:t>) ברשתות הארגוניות (משולב </a:t>
            </a:r>
            <a:r>
              <a:rPr lang="en-US" sz="1700" b="1" dirty="0"/>
              <a:t>IT</a:t>
            </a:r>
            <a:r>
              <a:rPr lang="he-IL" sz="1700" b="1" dirty="0"/>
              <a:t> ו-</a:t>
            </a:r>
            <a:r>
              <a:rPr lang="en-US" sz="1700" b="1" dirty="0"/>
              <a:t>OT</a:t>
            </a:r>
            <a:r>
              <a:rPr lang="he-IL" sz="1700" b="1" dirty="0"/>
              <a:t>). המערכת מספקת הגנה על כל המכשירים הארגון, ממכשירים מסורתיים כמו מחשבים ניידים </a:t>
            </a:r>
            <a:r>
              <a:rPr lang="he-IL" sz="1700" b="1" dirty="0" err="1"/>
              <a:t>וסמארטפונים</a:t>
            </a:r>
            <a:r>
              <a:rPr lang="he-IL" sz="1700" b="1" dirty="0"/>
              <a:t> ועד מכשירים לא מנוהלים כטלוויזיות חכמות, מצלמות רשת, מדפסות, ועוד</a:t>
            </a:r>
            <a:endParaRPr lang="en-US" sz="17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1700" b="1" dirty="0"/>
              <a:t>לחברה מאות לקוחות, אשר למעלה מ-30 מהם חברות </a:t>
            </a:r>
            <a:r>
              <a:rPr lang="en-US" sz="1700" b="1" dirty="0"/>
              <a:t>Fortune 100</a:t>
            </a:r>
            <a:endParaRPr lang="he-IL" sz="17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1700" b="1" dirty="0"/>
              <a:t>משקיעי החברה המשמעותיים הינם קרן </a:t>
            </a:r>
            <a:r>
              <a:rPr lang="en-US" sz="1700" b="1" dirty="0"/>
              <a:t>Insight</a:t>
            </a:r>
            <a:r>
              <a:rPr lang="he-IL" sz="1700" b="1" dirty="0"/>
              <a:t> ו-</a:t>
            </a:r>
            <a:r>
              <a:rPr lang="en-US" sz="1700" b="1" dirty="0" err="1"/>
              <a:t>CapitalG</a:t>
            </a:r>
            <a:r>
              <a:rPr lang="en-US" sz="1700" b="1" dirty="0"/>
              <a:t> (Google)</a:t>
            </a:r>
            <a:endParaRPr lang="he-IL" sz="17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1700" b="1" dirty="0"/>
              <a:t>העסקה בוצעה לצד קרן </a:t>
            </a:r>
            <a:r>
              <a:rPr lang="en-US" sz="1700" b="1" dirty="0"/>
              <a:t>OEP</a:t>
            </a:r>
            <a:r>
              <a:rPr lang="he-IL" sz="1700" b="1" dirty="0"/>
              <a:t>, עם הגנות רבות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he-IL" sz="1700" b="1" dirty="0"/>
              <a:t>סה"כ השקעה 21 מ' דולר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3FBCF70-40C4-4D61-A307-ABB29839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65" y="6318250"/>
            <a:ext cx="2743200" cy="365125"/>
          </a:xfrm>
        </p:spPr>
        <p:txBody>
          <a:bodyPr/>
          <a:lstStyle/>
          <a:p>
            <a:fld id="{78335AA6-5B75-4A30-85C7-49126F3B1BEE}" type="slidenum">
              <a:rPr lang="he-IL" smtClean="0">
                <a:solidFill>
                  <a:schemeClr val="accent1">
                    <a:lumMod val="50000"/>
                  </a:schemeClr>
                </a:solidFill>
              </a:rPr>
              <a:t>18</a:t>
            </a:fld>
            <a:endParaRPr lang="he-IL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03D35BD-53AB-4808-93D2-1418E2AE2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7" y="2656261"/>
            <a:ext cx="3832117" cy="156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15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9DDCC8E6-F77B-4312-A94E-AEF0B5C7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088" y="3119720"/>
            <a:ext cx="10255426" cy="465138"/>
          </a:xfrm>
        </p:spPr>
        <p:txBody>
          <a:bodyPr/>
          <a:lstStyle/>
          <a:p>
            <a:r>
              <a:rPr lang="he-IL" sz="5000" dirty="0"/>
              <a:t>עסקאות אחרונות -</a:t>
            </a:r>
            <a:r>
              <a:rPr lang="he-IL" sz="5000" dirty="0" err="1"/>
              <a:t>אקויטי</a:t>
            </a:r>
            <a:r>
              <a:rPr lang="he-IL" sz="5000" dirty="0"/>
              <a:t> סחיר</a:t>
            </a:r>
          </a:p>
        </p:txBody>
      </p:sp>
    </p:spTree>
    <p:extLst>
      <p:ext uri="{BB962C8B-B14F-4D97-AF65-F5344CB8AC3E}">
        <p14:creationId xmlns:p14="http://schemas.microsoft.com/office/powerpoint/2010/main" val="392788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747571"/>
            <a:ext cx="9610725" cy="465138"/>
          </a:xfrm>
        </p:spPr>
        <p:txBody>
          <a:bodyPr/>
          <a:lstStyle/>
          <a:p>
            <a:r>
              <a:rPr lang="he-IL" sz="3000" b="1" dirty="0">
                <a:solidFill>
                  <a:schemeClr val="bg1"/>
                </a:solidFill>
                <a:cs typeface="+mn-cs"/>
              </a:rPr>
              <a:t>קרן התשתיות </a:t>
            </a:r>
            <a:r>
              <a:rPr lang="en-US" sz="3200" b="1" dirty="0">
                <a:solidFill>
                  <a:schemeClr val="bg1"/>
                </a:solidFill>
                <a:cs typeface="+mn-cs"/>
              </a:rPr>
              <a:t>IV</a:t>
            </a:r>
            <a:r>
              <a:rPr lang="he-IL" sz="3200" b="1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3200" dirty="0"/>
              <a:t>Stonepeak Infrastructure</a:t>
            </a:r>
            <a:endParaRPr lang="he-IL" sz="30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78FC7AA3-065D-4A9A-BFBA-FAD83A23EFC7}"/>
              </a:ext>
            </a:extLst>
          </p:cNvPr>
          <p:cNvSpPr txBox="1">
            <a:spLocks/>
          </p:cNvSpPr>
          <p:nvPr/>
        </p:nvSpPr>
        <p:spPr>
          <a:xfrm>
            <a:off x="1538653" y="1421471"/>
            <a:ext cx="10345775" cy="4688957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1pPr>
            <a:lvl2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2pPr>
            <a:lvl3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3pPr>
            <a:lvl4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4pPr>
            <a:lvl5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6638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קרן תשתיות</a:t>
            </a:r>
            <a:r>
              <a:rPr lang="he-IL" sz="1800" b="1" dirty="0"/>
              <a:t>, המבצעת השקעות מסוג  +</a:t>
            </a:r>
            <a:r>
              <a:rPr lang="en-US" sz="2000" b="1" dirty="0">
                <a:cs typeface="Arial" panose="020B0604020202020204" pitchFamily="34" charset="0"/>
              </a:rPr>
              <a:t>Core</a:t>
            </a:r>
            <a:r>
              <a:rPr lang="he-IL" sz="1800" b="1" dirty="0">
                <a:cs typeface="Arial" panose="020B0604020202020204" pitchFamily="34" charset="0"/>
              </a:rPr>
              <a:t> (מעורבות והשבחת הנכס) </a:t>
            </a:r>
            <a:r>
              <a:rPr lang="he-IL" sz="1800" b="1" dirty="0"/>
              <a:t>במגוון ענפי תשתיות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he-IL" sz="1800" b="1" dirty="0"/>
              <a:t>   בעיקר בצפון אמריקה.</a:t>
            </a:r>
          </a:p>
          <a:p>
            <a:pPr lvl="0" algn="just">
              <a:lnSpc>
                <a:spcPct val="150000"/>
              </a:lnSpc>
            </a:pPr>
            <a:r>
              <a:rPr lang="he-IL" sz="1800" b="1" dirty="0"/>
              <a:t> תחומי השקעה: תובלה ולוגיסטיקה, חשמל ו-</a:t>
            </a:r>
            <a:r>
              <a:rPr lang="en-US" sz="1800" b="1" dirty="0"/>
              <a:t>Utilities </a:t>
            </a:r>
            <a:r>
              <a:rPr lang="he-IL" sz="1800" b="1" dirty="0"/>
              <a:t>, מידסטרים באנרגיה,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he-IL" sz="1800" b="1" dirty="0"/>
              <a:t>   תשתיות תקשורת, ותשתיות מים.</a:t>
            </a:r>
          </a:p>
          <a:p>
            <a:pPr lvl="0" algn="just">
              <a:lnSpc>
                <a:spcPct val="150000"/>
              </a:lnSpc>
            </a:pPr>
            <a:r>
              <a:rPr lang="he-IL" sz="1800" b="1" dirty="0"/>
              <a:t>מנהלים נכסים</a:t>
            </a:r>
            <a:r>
              <a:rPr lang="en-US" sz="1800" b="1" dirty="0"/>
              <a:t>AUM) </a:t>
            </a:r>
            <a:r>
              <a:rPr lang="he-IL" sz="1800" b="1" dirty="0"/>
              <a:t>) בהיקף 39.4 מיליארד $ (30.6.2021) במעל ל- 30 עסקאות.</a:t>
            </a:r>
          </a:p>
          <a:p>
            <a:pPr marR="0" algn="just" fontAlgn="auto">
              <a:lnSpc>
                <a:spcPct val="150000"/>
              </a:lnSpc>
              <a:spcAft>
                <a:spcPts val="0"/>
              </a:spcAft>
              <a:buSzTx/>
              <a:tabLst/>
              <a:defRPr/>
            </a:pPr>
            <a:r>
              <a:rPr lang="he-IL" sz="1800" b="1" dirty="0"/>
              <a:t>רציונל ההשקעה: חשיפה לסקטורים מגוונים בעולם התשתיות, בעסקאות מורכבות, בעזרת גוף מקצועי בעל יכול מוכחת של השאת ערך בנכסי תשתיות, וביצוע עסקאות </a:t>
            </a:r>
            <a:r>
              <a:rPr lang="en-US" sz="1800" b="1" dirty="0"/>
              <a:t>Co-Invest</a:t>
            </a:r>
            <a:r>
              <a:rPr lang="he-IL" sz="1800" b="1" dirty="0"/>
              <a:t> לצד הקרן </a:t>
            </a:r>
          </a:p>
          <a:p>
            <a:pPr algn="just">
              <a:lnSpc>
                <a:spcPct val="150000"/>
              </a:lnSpc>
            </a:pPr>
            <a:r>
              <a:rPr lang="he-IL" sz="1800" b="1" dirty="0">
                <a:latin typeface="Calibri" panose="020F0502020204030204"/>
                <a:cs typeface="Arial" panose="020B0604020202020204" pitchFamily="34" charset="0"/>
              </a:rPr>
              <a:t>תשואת מטרה - </a:t>
            </a:r>
            <a:r>
              <a:rPr lang="en-US" sz="1800" b="1" dirty="0">
                <a:latin typeface="Calibri" panose="020F0502020204030204"/>
                <a:cs typeface="Arial" panose="020B0604020202020204" pitchFamily="34" charset="0"/>
              </a:rPr>
              <a:t>IRR</a:t>
            </a:r>
            <a:r>
              <a:rPr lang="he-IL" sz="1800" b="1" dirty="0">
                <a:latin typeface="Calibri" panose="020F0502020204030204"/>
                <a:cs typeface="Arial" panose="020B0604020202020204" pitchFamily="34" charset="0"/>
              </a:rPr>
              <a:t>: 15% ברוטו, 12% נטו;  </a:t>
            </a:r>
            <a:r>
              <a:rPr lang="en-US" sz="1800" b="1" dirty="0">
                <a:latin typeface="Calibri" panose="020F0502020204030204"/>
                <a:cs typeface="Arial" panose="020B0604020202020204" pitchFamily="34" charset="0"/>
              </a:rPr>
              <a:t>Yield- 4-6% </a:t>
            </a:r>
          </a:p>
          <a:p>
            <a:pPr lvl="0" algn="just">
              <a:lnSpc>
                <a:spcPct val="150000"/>
              </a:lnSpc>
            </a:pPr>
            <a:r>
              <a:rPr lang="he-IL" sz="1800" b="1" dirty="0"/>
              <a:t>מנורה התחייבה לסכום של 60.5 מיליון $, הקרן גייסה כ- 12 מיליארד $ </a:t>
            </a:r>
          </a:p>
          <a:p>
            <a:pPr marL="174625" marR="0" lvl="0" indent="-174625" algn="just" defTabSz="9144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FDC83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550000"/>
              </a:solidFill>
              <a:effectLst/>
              <a:uLnTx/>
              <a:uFillTx/>
              <a:latin typeface="Calibri" panose="020F0502020204030204"/>
              <a:ea typeface="+mn-ea"/>
              <a:cs typeface="NarkisShulamitMF Regular" pitchFamily="18" charset="-79"/>
            </a:endParaRPr>
          </a:p>
          <a:p>
            <a:pPr marL="174625" marR="0" lvl="0" indent="-174625" algn="just" defTabSz="9144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FDC83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rgbClr val="6638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174625" marR="0" lvl="0" indent="-174625" algn="just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DC83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38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4625" marR="0" lvl="0" indent="-174625" algn="just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DC83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6638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DC83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6638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3FBCF70-40C4-4D61-A307-ABB29839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65" y="6318250"/>
            <a:ext cx="2743200" cy="365125"/>
          </a:xfr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35AA6-5B75-4A30-85C7-49126F3B1BE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FFB91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rgbClr val="FFB91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23A9C0A-59AD-40F7-9045-21C99D198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93" y="5142249"/>
            <a:ext cx="4419967" cy="82772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0A87F29-309F-412D-ADE5-0847ADC93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77" y="2019734"/>
            <a:ext cx="2764446" cy="206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95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19" y="627856"/>
            <a:ext cx="9610725" cy="465138"/>
          </a:xfrm>
        </p:spPr>
        <p:txBody>
          <a:bodyPr/>
          <a:lstStyle/>
          <a:p>
            <a:r>
              <a:rPr lang="he-IL" sz="4400" dirty="0">
                <a:latin typeface="Calibri"/>
                <a:ea typeface="+mn-ea"/>
                <a:cs typeface="Arial" panose="020B0604020202020204" pitchFamily="34" charset="0"/>
              </a:rPr>
              <a:t>מיקרוסופט רוכשת את </a:t>
            </a:r>
            <a:r>
              <a:rPr lang="he-IL" sz="4400" dirty="0" err="1">
                <a:latin typeface="Calibri"/>
                <a:ea typeface="+mn-ea"/>
                <a:cs typeface="Arial" panose="020B0604020202020204" pitchFamily="34" charset="0"/>
              </a:rPr>
              <a:t>אקטיויזן</a:t>
            </a:r>
            <a:endParaRPr lang="he-IL" sz="4400" dirty="0">
              <a:solidFill>
                <a:schemeClr val="bg1"/>
              </a:solidFill>
            </a:endParaRPr>
          </a:p>
        </p:txBody>
      </p:sp>
      <p:sp>
        <p:nvSpPr>
          <p:cNvPr id="23" name="צורה חופשית 13">
            <a:extLst>
              <a:ext uri="{FF2B5EF4-FFF2-40B4-BE49-F238E27FC236}">
                <a16:creationId xmlns:a16="http://schemas.microsoft.com/office/drawing/2014/main" id="{BE49FE6C-3B90-4BC5-A9C7-344ED9D7F140}"/>
              </a:ext>
            </a:extLst>
          </p:cNvPr>
          <p:cNvSpPr/>
          <p:nvPr/>
        </p:nvSpPr>
        <p:spPr>
          <a:xfrm>
            <a:off x="4947552" y="2246333"/>
            <a:ext cx="1524932" cy="819856"/>
          </a:xfrm>
          <a:custGeom>
            <a:avLst/>
            <a:gdLst>
              <a:gd name="connsiteX0" fmla="*/ 0 w 1524932"/>
              <a:gd name="connsiteY0" fmla="*/ 0 h 819856"/>
              <a:gd name="connsiteX1" fmla="*/ 1524932 w 1524932"/>
              <a:gd name="connsiteY1" fmla="*/ 0 h 819856"/>
              <a:gd name="connsiteX2" fmla="*/ 1524932 w 1524932"/>
              <a:gd name="connsiteY2" fmla="*/ 819856 h 819856"/>
              <a:gd name="connsiteX3" fmla="*/ 0 w 1524932"/>
              <a:gd name="connsiteY3" fmla="*/ 819856 h 819856"/>
              <a:gd name="connsiteX4" fmla="*/ 0 w 1524932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932" h="819856">
                <a:moveTo>
                  <a:pt x="0" y="0"/>
                </a:moveTo>
                <a:lnTo>
                  <a:pt x="1524932" y="0"/>
                </a:lnTo>
                <a:lnTo>
                  <a:pt x="1524932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400" kern="1200"/>
          </a:p>
        </p:txBody>
      </p:sp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78FC7AA3-065D-4A9A-BFBA-FAD83A23EFC7}"/>
              </a:ext>
            </a:extLst>
          </p:cNvPr>
          <p:cNvSpPr txBox="1">
            <a:spLocks/>
          </p:cNvSpPr>
          <p:nvPr/>
        </p:nvSpPr>
        <p:spPr>
          <a:xfrm>
            <a:off x="2784764" y="1535501"/>
            <a:ext cx="9114572" cy="3770787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1pPr>
            <a:lvl2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2pPr>
            <a:lvl3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3pPr>
            <a:lvl4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4pPr>
            <a:lvl5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2000" b="1" dirty="0"/>
              <a:t>מנורה השקיעה בחברת </a:t>
            </a:r>
            <a:r>
              <a:rPr lang="he-IL" sz="2000" b="1" dirty="0" err="1"/>
              <a:t>הגיימינג</a:t>
            </a:r>
            <a:r>
              <a:rPr lang="he-IL" sz="2000" b="1" dirty="0"/>
              <a:t> </a:t>
            </a:r>
            <a:r>
              <a:rPr lang="he-IL" sz="2000" b="1" dirty="0" err="1"/>
              <a:t>אקטיויזן</a:t>
            </a:r>
            <a:r>
              <a:rPr lang="he-IL" sz="2000" b="1" dirty="0"/>
              <a:t> סך של כ 115 מיליון דולר לפני כחצי שנה.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2000" b="1" dirty="0"/>
              <a:t>לאחרונה מיקרוסופט הודיעה על רכישת החברה במחיר של 95 דולר ששיקף פרמיה של כ 45%</a:t>
            </a:r>
            <a:r>
              <a:rPr lang="en-US" sz="2000" b="1" dirty="0"/>
              <a:t> </a:t>
            </a:r>
            <a:r>
              <a:rPr lang="he-IL" sz="2000" b="1" dirty="0"/>
              <a:t>על המחיר האחרון בשוק.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2000" b="1" dirty="0"/>
              <a:t>הרכישה של מיקרוסופט שהיא יצרנית </a:t>
            </a:r>
            <a:r>
              <a:rPr lang="he-IL" sz="2000" b="1" dirty="0" err="1"/>
              <a:t>קונסולות</a:t>
            </a:r>
            <a:r>
              <a:rPr lang="he-IL" sz="2000" b="1" dirty="0"/>
              <a:t> האקס בוקס מכניסה אותה לתחום התוכן של עולם </a:t>
            </a:r>
            <a:r>
              <a:rPr lang="he-IL" sz="2000" b="1" dirty="0" err="1"/>
              <a:t>הגיימינג</a:t>
            </a:r>
            <a:r>
              <a:rPr lang="he-IL" sz="2000" b="1" dirty="0"/>
              <a:t> והופכת אותה לאחת השחקניות הגדולות בעולם.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2000" b="1" dirty="0"/>
              <a:t>הרכישה הנ"ל צריכה לקבל אישורים ולכן עדיין אינה סופית.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3FBCF70-40C4-4D61-A307-ABB29839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65" y="6318250"/>
            <a:ext cx="2743200" cy="365125"/>
          </a:xfrm>
        </p:spPr>
        <p:txBody>
          <a:bodyPr/>
          <a:lstStyle/>
          <a:p>
            <a:fld id="{78335AA6-5B75-4A30-85C7-49126F3B1BEE}" type="slidenum">
              <a:rPr lang="he-IL" smtClean="0">
                <a:solidFill>
                  <a:schemeClr val="accent1">
                    <a:lumMod val="50000"/>
                  </a:schemeClr>
                </a:solidFill>
              </a:rPr>
              <a:t>20</a:t>
            </a:fld>
            <a:endParaRPr lang="he-IL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8D70AB4-8489-41CB-BBB8-3D1A3C5BB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788" y="4491980"/>
            <a:ext cx="2638425" cy="15335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782703E-94AD-46AD-A39F-CEE339BEA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104" y="4491980"/>
            <a:ext cx="26574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21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632" y="714947"/>
            <a:ext cx="9610725" cy="465138"/>
          </a:xfrm>
        </p:spPr>
        <p:txBody>
          <a:bodyPr/>
          <a:lstStyle/>
          <a:p>
            <a:r>
              <a:rPr lang="he-IL" sz="4400" dirty="0">
                <a:latin typeface="Calibri"/>
                <a:ea typeface="+mn-ea"/>
                <a:cs typeface="Arial" panose="020B0604020202020204" pitchFamily="34" charset="0"/>
              </a:rPr>
              <a:t>רכישת חלקה של קרן תש"י בחברת </a:t>
            </a:r>
            <a:r>
              <a:rPr lang="he-IL" sz="4400" dirty="0" err="1">
                <a:latin typeface="Calibri"/>
                <a:ea typeface="+mn-ea"/>
                <a:cs typeface="Arial" panose="020B0604020202020204" pitchFamily="34" charset="0"/>
              </a:rPr>
              <a:t>ורידיס</a:t>
            </a:r>
            <a:endParaRPr lang="he-IL" sz="4400" dirty="0">
              <a:solidFill>
                <a:schemeClr val="bg1"/>
              </a:solidFill>
            </a:endParaRPr>
          </a:p>
        </p:txBody>
      </p:sp>
      <p:sp>
        <p:nvSpPr>
          <p:cNvPr id="23" name="צורה חופשית 13">
            <a:extLst>
              <a:ext uri="{FF2B5EF4-FFF2-40B4-BE49-F238E27FC236}">
                <a16:creationId xmlns:a16="http://schemas.microsoft.com/office/drawing/2014/main" id="{BE49FE6C-3B90-4BC5-A9C7-344ED9D7F140}"/>
              </a:ext>
            </a:extLst>
          </p:cNvPr>
          <p:cNvSpPr/>
          <p:nvPr/>
        </p:nvSpPr>
        <p:spPr>
          <a:xfrm>
            <a:off x="4947552" y="2246333"/>
            <a:ext cx="1524932" cy="819856"/>
          </a:xfrm>
          <a:custGeom>
            <a:avLst/>
            <a:gdLst>
              <a:gd name="connsiteX0" fmla="*/ 0 w 1524932"/>
              <a:gd name="connsiteY0" fmla="*/ 0 h 819856"/>
              <a:gd name="connsiteX1" fmla="*/ 1524932 w 1524932"/>
              <a:gd name="connsiteY1" fmla="*/ 0 h 819856"/>
              <a:gd name="connsiteX2" fmla="*/ 1524932 w 1524932"/>
              <a:gd name="connsiteY2" fmla="*/ 819856 h 819856"/>
              <a:gd name="connsiteX3" fmla="*/ 0 w 1524932"/>
              <a:gd name="connsiteY3" fmla="*/ 819856 h 819856"/>
              <a:gd name="connsiteX4" fmla="*/ 0 w 1524932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932" h="819856">
                <a:moveTo>
                  <a:pt x="0" y="0"/>
                </a:moveTo>
                <a:lnTo>
                  <a:pt x="1524932" y="0"/>
                </a:lnTo>
                <a:lnTo>
                  <a:pt x="1524932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400" kern="1200"/>
          </a:p>
        </p:txBody>
      </p:sp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78FC7AA3-065D-4A9A-BFBA-FAD83A23EFC7}"/>
              </a:ext>
            </a:extLst>
          </p:cNvPr>
          <p:cNvSpPr txBox="1">
            <a:spLocks/>
          </p:cNvSpPr>
          <p:nvPr/>
        </p:nvSpPr>
        <p:spPr>
          <a:xfrm>
            <a:off x="2516863" y="1716571"/>
            <a:ext cx="9382473" cy="3770787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1pPr>
            <a:lvl2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2pPr>
            <a:lvl3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3pPr>
            <a:lvl4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4pPr>
            <a:lvl5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2000" b="1" dirty="0"/>
              <a:t>מנורה רכשה מקרן תש"י לקראת סוף דצמבר מניות בחברת </a:t>
            </a:r>
            <a:r>
              <a:rPr lang="he-IL" sz="2000" b="1" dirty="0" err="1"/>
              <a:t>ורידיס</a:t>
            </a:r>
            <a:r>
              <a:rPr lang="he-IL" sz="2000" b="1" dirty="0"/>
              <a:t> בסך של 150 מיליון ₪.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2000" b="1" dirty="0"/>
              <a:t>לאחר הרכישה מחזיקה מנורה 9% בחברה.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2000" b="1" dirty="0"/>
              <a:t>חברת </a:t>
            </a:r>
            <a:r>
              <a:rPr lang="he-IL" sz="2000" b="1" dirty="0" err="1"/>
              <a:t>ורידיס</a:t>
            </a:r>
            <a:r>
              <a:rPr lang="he-IL" sz="2000" b="1" dirty="0"/>
              <a:t> הינה חברה מתחום התשתיות המתמחה במחזור פסולת והטמנתה, כמו כן, לחברה אחזקה בתחנת </a:t>
            </a:r>
            <a:r>
              <a:rPr lang="he-IL" sz="2000" b="1" dirty="0" err="1"/>
              <a:t>הכח</a:t>
            </a:r>
            <a:r>
              <a:rPr lang="he-IL" sz="2000" b="1" dirty="0"/>
              <a:t> הפרטית רותם ובמתקן ההתפלה </a:t>
            </a:r>
            <a:r>
              <a:rPr lang="en-US" sz="2000" b="1" dirty="0"/>
              <a:t>VID</a:t>
            </a:r>
            <a:r>
              <a:rPr lang="he-IL" sz="2000" b="1" dirty="0"/>
              <a:t> באשקלון. שוויה של החברה עומד היום על מעל ל 4 מיליארד ₪.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2000" b="1" dirty="0"/>
              <a:t>מנורה רואה בהשקעה זו השקעה אסטרטגית כפלטפורמה איכותית להשקעות בתחום איכות הסביבה והתשתיות.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2000" b="1" dirty="0"/>
              <a:t>מנורה מורווחת על העסקה נכון להיום (ובשוק יורד) </a:t>
            </a:r>
            <a:r>
              <a:rPr lang="he-IL" sz="2000" b="1"/>
              <a:t>כ 10%.</a:t>
            </a:r>
            <a:endParaRPr lang="he-IL" sz="2000" b="1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3FBCF70-40C4-4D61-A307-ABB29839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65" y="6318250"/>
            <a:ext cx="2743200" cy="365125"/>
          </a:xfrm>
        </p:spPr>
        <p:txBody>
          <a:bodyPr/>
          <a:lstStyle/>
          <a:p>
            <a:fld id="{78335AA6-5B75-4A30-85C7-49126F3B1BEE}" type="slidenum">
              <a:rPr lang="he-IL" smtClean="0">
                <a:solidFill>
                  <a:schemeClr val="accent1">
                    <a:lumMod val="50000"/>
                  </a:schemeClr>
                </a:solidFill>
              </a:rPr>
              <a:t>21</a:t>
            </a:fld>
            <a:endParaRPr lang="he-IL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6F4FE10-FB6D-40FD-89E2-D559922C1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9" y="1733550"/>
            <a:ext cx="1943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75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632" y="714947"/>
            <a:ext cx="9610725" cy="465138"/>
          </a:xfrm>
        </p:spPr>
        <p:txBody>
          <a:bodyPr/>
          <a:lstStyle/>
          <a:p>
            <a:r>
              <a:rPr lang="he-IL" sz="4400" dirty="0">
                <a:latin typeface="Calibri"/>
                <a:ea typeface="+mn-ea"/>
                <a:cs typeface="Arial" panose="020B0604020202020204" pitchFamily="34" charset="0"/>
              </a:rPr>
              <a:t>השקעה בקרן התשתיות הסחירה </a:t>
            </a:r>
            <a:r>
              <a:rPr lang="he-IL" sz="4400" dirty="0" err="1">
                <a:latin typeface="Calibri"/>
                <a:ea typeface="+mn-ea"/>
                <a:cs typeface="Arial" panose="020B0604020202020204" pitchFamily="34" charset="0"/>
              </a:rPr>
              <a:t>קיסטון</a:t>
            </a:r>
            <a:endParaRPr lang="he-IL" sz="4400" dirty="0">
              <a:solidFill>
                <a:schemeClr val="bg1"/>
              </a:solidFill>
            </a:endParaRPr>
          </a:p>
        </p:txBody>
      </p:sp>
      <p:sp>
        <p:nvSpPr>
          <p:cNvPr id="23" name="צורה חופשית 13">
            <a:extLst>
              <a:ext uri="{FF2B5EF4-FFF2-40B4-BE49-F238E27FC236}">
                <a16:creationId xmlns:a16="http://schemas.microsoft.com/office/drawing/2014/main" id="{BE49FE6C-3B90-4BC5-A9C7-344ED9D7F140}"/>
              </a:ext>
            </a:extLst>
          </p:cNvPr>
          <p:cNvSpPr/>
          <p:nvPr/>
        </p:nvSpPr>
        <p:spPr>
          <a:xfrm>
            <a:off x="4947552" y="2246333"/>
            <a:ext cx="1524932" cy="819856"/>
          </a:xfrm>
          <a:custGeom>
            <a:avLst/>
            <a:gdLst>
              <a:gd name="connsiteX0" fmla="*/ 0 w 1524932"/>
              <a:gd name="connsiteY0" fmla="*/ 0 h 819856"/>
              <a:gd name="connsiteX1" fmla="*/ 1524932 w 1524932"/>
              <a:gd name="connsiteY1" fmla="*/ 0 h 819856"/>
              <a:gd name="connsiteX2" fmla="*/ 1524932 w 1524932"/>
              <a:gd name="connsiteY2" fmla="*/ 819856 h 819856"/>
              <a:gd name="connsiteX3" fmla="*/ 0 w 1524932"/>
              <a:gd name="connsiteY3" fmla="*/ 819856 h 819856"/>
              <a:gd name="connsiteX4" fmla="*/ 0 w 1524932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932" h="819856">
                <a:moveTo>
                  <a:pt x="0" y="0"/>
                </a:moveTo>
                <a:lnTo>
                  <a:pt x="1524932" y="0"/>
                </a:lnTo>
                <a:lnTo>
                  <a:pt x="1524932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400" kern="1200"/>
          </a:p>
        </p:txBody>
      </p:sp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78FC7AA3-065D-4A9A-BFBA-FAD83A23EFC7}"/>
              </a:ext>
            </a:extLst>
          </p:cNvPr>
          <p:cNvSpPr txBox="1">
            <a:spLocks/>
          </p:cNvSpPr>
          <p:nvPr/>
        </p:nvSpPr>
        <p:spPr>
          <a:xfrm>
            <a:off x="2507810" y="1543606"/>
            <a:ext cx="9382473" cy="3770787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1pPr>
            <a:lvl2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2pPr>
            <a:lvl3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3pPr>
            <a:lvl4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4pPr>
            <a:lvl5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2000" b="1" dirty="0"/>
              <a:t>מנורה הייתה משקיע עוגן בהנפקת מניות </a:t>
            </a:r>
            <a:r>
              <a:rPr lang="he-IL" sz="2000" b="1" dirty="0" err="1"/>
              <a:t>קיסטון</a:t>
            </a:r>
            <a:r>
              <a:rPr lang="he-IL" sz="2000" b="1" dirty="0"/>
              <a:t> עם רכישה של 80 מיליון ₪ והפכה בעקבות כך לבעלת ענין עם אחזקה של 8.6%.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2000" b="1" dirty="0"/>
              <a:t>קרן </a:t>
            </a:r>
            <a:r>
              <a:rPr lang="he-IL" sz="2000" b="1" dirty="0" err="1"/>
              <a:t>קיסטון</a:t>
            </a:r>
            <a:r>
              <a:rPr lang="he-IL" sz="2000" b="1" dirty="0"/>
              <a:t> בניהולם של גיל </a:t>
            </a:r>
            <a:r>
              <a:rPr lang="he-IL" sz="2000" b="1" dirty="0" err="1"/>
              <a:t>דויטש</a:t>
            </a:r>
            <a:r>
              <a:rPr lang="he-IL" sz="2000" b="1" dirty="0"/>
              <a:t> ואהרון </a:t>
            </a:r>
            <a:r>
              <a:rPr lang="he-IL" sz="2000" b="1" dirty="0" err="1"/>
              <a:t>בירם</a:t>
            </a:r>
            <a:r>
              <a:rPr lang="he-IL" sz="2000" b="1" dirty="0"/>
              <a:t> הינה קרן תשתיות עם חשיפה מפוזרת לענפי התשתיות כגון תחנות </a:t>
            </a:r>
            <a:r>
              <a:rPr lang="he-IL" sz="2000" b="1" dirty="0" err="1"/>
              <a:t>כח</a:t>
            </a:r>
            <a:r>
              <a:rPr lang="he-IL" sz="2000" b="1" dirty="0"/>
              <a:t>, מתקני התפלה, מערכת סיבים אופטיים, אנרגיה מתחדשת וכיו"ב.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e-IL" sz="2000" b="1" dirty="0"/>
              <a:t>השקעה זו משתלבת עם האסטרטגיה לגדול בתחום התשתיות ואיכות הסביבה.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3FBCF70-40C4-4D61-A307-ABB29839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65" y="6318250"/>
            <a:ext cx="2743200" cy="365125"/>
          </a:xfrm>
        </p:spPr>
        <p:txBody>
          <a:bodyPr/>
          <a:lstStyle/>
          <a:p>
            <a:fld id="{78335AA6-5B75-4A30-85C7-49126F3B1BEE}" type="slidenum">
              <a:rPr lang="he-IL" smtClean="0">
                <a:solidFill>
                  <a:schemeClr val="accent1">
                    <a:lumMod val="50000"/>
                  </a:schemeClr>
                </a:solidFill>
              </a:rPr>
              <a:t>22</a:t>
            </a:fld>
            <a:endParaRPr lang="he-IL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7567B73-7446-46F1-9AB8-6C41F8B7F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857" y="4196990"/>
            <a:ext cx="3805945" cy="182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747571"/>
            <a:ext cx="9610725" cy="465138"/>
          </a:xfrm>
        </p:spPr>
        <p:txBody>
          <a:bodyPr/>
          <a:lstStyle/>
          <a:p>
            <a:r>
              <a:rPr lang="he-IL" sz="3200" dirty="0"/>
              <a:t>רכישת תחנת כח חגית</a:t>
            </a:r>
            <a:endParaRPr lang="he-IL" sz="30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78FC7AA3-065D-4A9A-BFBA-FAD83A23EFC7}"/>
              </a:ext>
            </a:extLst>
          </p:cNvPr>
          <p:cNvSpPr txBox="1">
            <a:spLocks/>
          </p:cNvSpPr>
          <p:nvPr/>
        </p:nvSpPr>
        <p:spPr>
          <a:xfrm>
            <a:off x="1415562" y="1562148"/>
            <a:ext cx="10468867" cy="4483822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1pPr>
            <a:lvl2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2pPr>
            <a:lvl3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3pPr>
            <a:lvl4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4pPr>
            <a:lvl5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just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C83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6638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רכישת תחנת הכח "חגית" מאת חברת חשמל, בתהליך מכרזי, לצד אדלטק, קרן קיסטון ושיכון ובינוי.</a:t>
            </a:r>
          </a:p>
          <a:p>
            <a:pPr lvl="0" algn="just">
              <a:lnSpc>
                <a:spcPct val="150000"/>
              </a:lnSpc>
            </a:pPr>
            <a:r>
              <a:rPr lang="he-IL" sz="1800" b="1" dirty="0"/>
              <a:t>מדובר בעסקה המשלבת השקעת אקוויטי והעמדת חוב.</a:t>
            </a:r>
          </a:p>
          <a:p>
            <a:pPr lvl="0" algn="just">
              <a:lnSpc>
                <a:spcPct val="150000"/>
              </a:lnSpc>
            </a:pPr>
            <a:r>
              <a:rPr lang="he-IL" sz="1800" b="1" dirty="0"/>
              <a:t>התחנה הינה תחנה פעילה עם רישיונות ל-15 שנה אשר מוכרת חשמל וזמינות למנהל המערכת, עם רגולציה מוסדרת ויתרון תחרותי בשוק.</a:t>
            </a:r>
          </a:p>
          <a:p>
            <a:pPr lvl="0" algn="just">
              <a:lnSpc>
                <a:spcPct val="150000"/>
              </a:lnSpc>
            </a:pPr>
            <a:r>
              <a:rPr lang="he-IL" sz="1800" b="1" dirty="0"/>
              <a:t>מדובר על נכס משמעותי במשק החשמל הישראלי הן בראיה קצרת טווח והן בהסתכלות שנים קדימה עם אפשרויות </a:t>
            </a:r>
            <a:r>
              <a:rPr lang="he-IL" sz="1800" b="1" dirty="0" err="1"/>
              <a:t>לאפסייד</a:t>
            </a:r>
            <a:r>
              <a:rPr lang="he-IL" sz="1800" b="1" dirty="0"/>
              <a:t>. מדובר בנכס אסטרטגי לקבוצה בשל ההחזקה הקיימת בתחנת הכוח רמת חובב אשר מאפשר השאת תשואה לקבוצה הן בתחנת חגית והן בתחנת רמת חובב.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6638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e-IL" sz="1800" b="1" dirty="0"/>
              <a:t>תשואה צפויה: </a:t>
            </a:r>
            <a:r>
              <a:rPr lang="en-US" sz="1800" b="1" dirty="0"/>
              <a:t>IRR</a:t>
            </a:r>
            <a:r>
              <a:rPr lang="he-IL" sz="1800" b="1" dirty="0"/>
              <a:t> אקוויטי- 7-9% צמוד עם הגנת תשואה; חוב </a:t>
            </a:r>
            <a:r>
              <a:rPr lang="he-IL" sz="1800" b="1" dirty="0" err="1"/>
              <a:t>מזנין</a:t>
            </a:r>
            <a:r>
              <a:rPr lang="he-IL" sz="1800" b="1" dirty="0"/>
              <a:t> – מרווח של  5.8%-6.8% </a:t>
            </a:r>
          </a:p>
          <a:p>
            <a:pPr marR="0" lvl="0" algn="just" fontAlgn="auto">
              <a:lnSpc>
                <a:spcPct val="150000"/>
              </a:lnSpc>
              <a:spcAft>
                <a:spcPts val="0"/>
              </a:spcAft>
              <a:buSzTx/>
              <a:tabLst/>
              <a:defRPr/>
            </a:pPr>
            <a:r>
              <a:rPr lang="he-IL" sz="1800" b="1" dirty="0"/>
              <a:t>חלק מנורה: אקוויטי בסך של 63 מיליון ₪, חוב </a:t>
            </a:r>
            <a:r>
              <a:rPr lang="he-IL" sz="1800" b="1" dirty="0" err="1"/>
              <a:t>מזנין</a:t>
            </a:r>
            <a:r>
              <a:rPr lang="he-IL" sz="1800" b="1" dirty="0"/>
              <a:t>- 51 מ' ₪. היקף העסקה כ- 1.6 מיליארד ש"ח</a:t>
            </a:r>
          </a:p>
          <a:p>
            <a:pPr marL="174625" marR="0" lvl="0" indent="-174625" algn="just" defTabSz="9144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FDC83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550000"/>
              </a:solidFill>
              <a:effectLst/>
              <a:uLnTx/>
              <a:uFillTx/>
              <a:latin typeface="Calibri" panose="020F0502020204030204"/>
              <a:ea typeface="+mn-ea"/>
              <a:cs typeface="NarkisShulamitMF Regular" pitchFamily="18" charset="-79"/>
            </a:endParaRPr>
          </a:p>
          <a:p>
            <a:pPr marL="174625" marR="0" lvl="0" indent="-174625" algn="just" defTabSz="9144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FDC83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rgbClr val="6638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174625" marR="0" lvl="0" indent="-174625" algn="just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DC83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38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4625" marR="0" lvl="0" indent="-174625" algn="just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DC83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6638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DC83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6638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3FBCF70-40C4-4D61-A307-ABB29839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65" y="6318250"/>
            <a:ext cx="2743200" cy="365125"/>
          </a:xfr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35AA6-5B75-4A30-85C7-49126F3B1BE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FFB91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srgbClr val="FFB91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4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747571"/>
            <a:ext cx="9610725" cy="465138"/>
          </a:xfrm>
        </p:spPr>
        <p:txBody>
          <a:bodyPr/>
          <a:lstStyle/>
          <a:p>
            <a:r>
              <a:rPr lang="he-IL" sz="3200" dirty="0">
                <a:ea typeface="Calibri" panose="020F0502020204030204" pitchFamily="34" charset="0"/>
              </a:rPr>
              <a:t>הלוואה ל- </a:t>
            </a:r>
            <a:r>
              <a:rPr lang="he-IL" sz="3200" dirty="0" err="1">
                <a:ea typeface="Calibri" panose="020F0502020204030204" pitchFamily="34" charset="0"/>
              </a:rPr>
              <a:t>איסתא</a:t>
            </a:r>
            <a:r>
              <a:rPr lang="he-IL" sz="3200" dirty="0">
                <a:ea typeface="Calibri" panose="020F0502020204030204" pitchFamily="34" charset="0"/>
              </a:rPr>
              <a:t> נכסים בע"מ</a:t>
            </a:r>
            <a:endParaRPr lang="he-IL" sz="30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78FC7AA3-065D-4A9A-BFBA-FAD83A23EFC7}"/>
              </a:ext>
            </a:extLst>
          </p:cNvPr>
          <p:cNvSpPr txBox="1">
            <a:spLocks/>
          </p:cNvSpPr>
          <p:nvPr/>
        </p:nvSpPr>
        <p:spPr>
          <a:xfrm>
            <a:off x="1121434" y="1626607"/>
            <a:ext cx="10856258" cy="4483822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1pPr>
            <a:lvl2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2pPr>
            <a:lvl3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3pPr>
            <a:lvl4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4pPr>
            <a:lvl5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dirty="0"/>
              <a:t>בחודש אוקטובר 2021 הועמד אשראי בסך 100 מש"ח ומסגרת זמינה לשנה לטובת העמדת הלוואה נוספת בהיקף של 50 מ' ₪.</a:t>
            </a:r>
          </a:p>
          <a:p>
            <a:pPr>
              <a:lnSpc>
                <a:spcPct val="150000"/>
              </a:lnSpc>
            </a:pPr>
            <a:r>
              <a:rPr lang="he-IL" dirty="0"/>
              <a:t>האשראי מובטח בערבות של חברת האם </a:t>
            </a:r>
            <a:r>
              <a:rPr lang="he-IL" dirty="0" err="1"/>
              <a:t>איסתא</a:t>
            </a:r>
            <a:r>
              <a:rPr lang="he-IL" dirty="0"/>
              <a:t> </a:t>
            </a:r>
            <a:r>
              <a:rPr lang="he-IL" dirty="0" err="1"/>
              <a:t>ליינס</a:t>
            </a:r>
            <a:r>
              <a:rPr lang="he-IL" dirty="0"/>
              <a:t> </a:t>
            </a:r>
            <a:r>
              <a:rPr lang="he-IL" sz="1500" dirty="0"/>
              <a:t>(חברה ציבורית) </a:t>
            </a:r>
            <a:r>
              <a:rPr lang="he-IL" dirty="0"/>
              <a:t>ובשעבוד שלילי.</a:t>
            </a:r>
          </a:p>
          <a:p>
            <a:pPr>
              <a:lnSpc>
                <a:spcPct val="150000"/>
              </a:lnSpc>
            </a:pPr>
            <a:r>
              <a:rPr lang="he-IL" dirty="0"/>
              <a:t>ההלוואה בריבית ששיקפה ביום העמדת האשראי מרווח של 3.3% מעל אג"ח ממשלתית צמודה.</a:t>
            </a:r>
          </a:p>
          <a:p>
            <a:pPr lvl="0">
              <a:lnSpc>
                <a:spcPct val="150000"/>
              </a:lnSpc>
            </a:pPr>
            <a:r>
              <a:rPr lang="he-IL" dirty="0" err="1"/>
              <a:t>איסתא</a:t>
            </a:r>
            <a:r>
              <a:rPr lang="he-IL" dirty="0"/>
              <a:t> נכסים עוסקת בתחומי נדל"ן מניב, יזום, פיתוח, השכרה וניהול שטחים למשרדים, לתעשייה, ללוגיסטיקה, מרכזי מסחר ומגורים.</a:t>
            </a:r>
            <a:endParaRPr lang="en-US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3FBCF70-40C4-4D61-A307-ABB29839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65" y="6318250"/>
            <a:ext cx="2743200" cy="365125"/>
          </a:xfr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35AA6-5B75-4A30-85C7-49126F3B1BE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FFB91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FFB91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412867C-E2B6-463E-A85E-90755772D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55" y="4971539"/>
            <a:ext cx="2743200" cy="8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4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68" y="747571"/>
            <a:ext cx="9610725" cy="465138"/>
          </a:xfrm>
        </p:spPr>
        <p:txBody>
          <a:bodyPr/>
          <a:lstStyle/>
          <a:p>
            <a:r>
              <a:rPr lang="he-IL" sz="3200" dirty="0">
                <a:ea typeface="Calibri" panose="020F0502020204030204" pitchFamily="34" charset="0"/>
              </a:rPr>
              <a:t>הלוואה למימון הקמת פרויקט </a:t>
            </a:r>
            <a:r>
              <a:rPr lang="en-US" sz="3200" dirty="0">
                <a:ea typeface="Calibri" panose="020F0502020204030204" pitchFamily="34" charset="0"/>
              </a:rPr>
              <a:t>WIX</a:t>
            </a:r>
            <a:endParaRPr lang="he-IL" sz="30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78FC7AA3-065D-4A9A-BFBA-FAD83A23EFC7}"/>
              </a:ext>
            </a:extLst>
          </p:cNvPr>
          <p:cNvSpPr txBox="1">
            <a:spLocks/>
          </p:cNvSpPr>
          <p:nvPr/>
        </p:nvSpPr>
        <p:spPr>
          <a:xfrm>
            <a:off x="1664265" y="1561770"/>
            <a:ext cx="10339254" cy="4483822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1pPr>
            <a:lvl2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2pPr>
            <a:lvl3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3pPr>
            <a:lvl4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4pPr>
            <a:lvl5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dirty="0"/>
              <a:t>בחודש דצמבר 2021 הועמד אשראי בסך 500 מיליון ₪ - רכישת חוב קיים מבנק הפועלים והשתתפות בקונסורציום המהווה חלק ממימון הקמת פארק משרדים הידוע כפרויקט "קמפוס </a:t>
            </a:r>
            <a:r>
              <a:rPr lang="en-US" dirty="0"/>
              <a:t>WIX</a:t>
            </a:r>
            <a:r>
              <a:rPr lang="he-IL" dirty="0"/>
              <a:t>" </a:t>
            </a:r>
            <a:r>
              <a:rPr lang="he-IL" sz="1500" dirty="0"/>
              <a:t>(על מחלף גלילות)</a:t>
            </a:r>
          </a:p>
          <a:p>
            <a:pPr>
              <a:lnSpc>
                <a:spcPct val="150000"/>
              </a:lnSpc>
            </a:pPr>
            <a:r>
              <a:rPr lang="he-IL" dirty="0"/>
              <a:t>ההלוואה מובטחת בשעבוד נכס נדל"ן מניב בהקמה </a:t>
            </a:r>
            <a:r>
              <a:rPr lang="he-IL" sz="1500" dirty="0"/>
              <a:t>(פארק משרדים) </a:t>
            </a:r>
            <a:r>
              <a:rPr lang="he-IL" dirty="0"/>
              <a:t>וקרקע למגדל סמוך ב- </a:t>
            </a:r>
            <a:r>
              <a:rPr lang="en-US" dirty="0"/>
              <a:t>LTV</a:t>
            </a:r>
            <a:r>
              <a:rPr lang="he-IL" dirty="0"/>
              <a:t> של עד כ- 60%.</a:t>
            </a:r>
          </a:p>
          <a:p>
            <a:pPr>
              <a:lnSpc>
                <a:spcPct val="150000"/>
              </a:lnSpc>
            </a:pPr>
            <a:r>
              <a:rPr lang="he-IL" dirty="0"/>
              <a:t>מדובר בהלוואת הקמה לתקופה של שנתיים.</a:t>
            </a:r>
          </a:p>
          <a:p>
            <a:pPr>
              <a:lnSpc>
                <a:spcPct val="150000"/>
              </a:lnSpc>
            </a:pPr>
            <a:r>
              <a:rPr lang="he-IL" dirty="0"/>
              <a:t>ריבית ההלוואה 0.4% + </a:t>
            </a:r>
            <a:r>
              <a:rPr lang="en-US" dirty="0"/>
              <a:t>P</a:t>
            </a:r>
            <a:r>
              <a:rPr lang="he-IL" dirty="0"/>
              <a:t> </a:t>
            </a:r>
            <a:r>
              <a:rPr lang="he-IL" sz="1500" dirty="0"/>
              <a:t>(משקף מרווח של 1.9%</a:t>
            </a:r>
            <a:r>
              <a:rPr lang="en-US" sz="1500" dirty="0"/>
              <a:t> </a:t>
            </a:r>
            <a:r>
              <a:rPr lang="he-IL" sz="1500" dirty="0"/>
              <a:t>מעל ריבית בנק ישראל)</a:t>
            </a:r>
            <a:endParaRPr lang="en-US" sz="1500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3FBCF70-40C4-4D61-A307-ABB29839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65" y="6318250"/>
            <a:ext cx="2743200" cy="365125"/>
          </a:xfr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35AA6-5B75-4A30-85C7-49126F3B1BE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FFB91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FFB91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73BEF9A-2DC7-4C6A-B465-9B4F36775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80" t="1370" r="2903" b="-1370"/>
          <a:stretch/>
        </p:blipFill>
        <p:spPr>
          <a:xfrm>
            <a:off x="455895" y="3856172"/>
            <a:ext cx="4666152" cy="22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9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9DDCC8E6-F77B-4312-A94E-AEF0B5C7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עסקאות אחרונות – נדל"ן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579C37A0-850D-482D-A948-4D55379A9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425124"/>
            <a:ext cx="29622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75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19" y="627856"/>
            <a:ext cx="9610725" cy="465138"/>
          </a:xfrm>
        </p:spPr>
        <p:txBody>
          <a:bodyPr/>
          <a:lstStyle/>
          <a:p>
            <a:r>
              <a:rPr lang="he-IL" b="1" dirty="0">
                <a:solidFill>
                  <a:schemeClr val="bg1"/>
                </a:solidFill>
                <a:latin typeface="Calibri"/>
                <a:ea typeface="+mn-ea"/>
                <a:cs typeface="Arial" panose="020B0604020202020204" pitchFamily="34" charset="0"/>
              </a:rPr>
              <a:t>קרן </a:t>
            </a:r>
            <a:r>
              <a:rPr lang="en-US" b="1" dirty="0">
                <a:solidFill>
                  <a:schemeClr val="bg1"/>
                </a:solidFill>
                <a:latin typeface="Calibri"/>
                <a:ea typeface="+mn-ea"/>
                <a:cs typeface="Arial" panose="020B0604020202020204" pitchFamily="34" charset="0"/>
              </a:rPr>
              <a:t>Red Tree Capital</a:t>
            </a:r>
            <a:r>
              <a:rPr lang="he-IL" b="1" dirty="0">
                <a:solidFill>
                  <a:schemeClr val="bg1"/>
                </a:solidFill>
                <a:latin typeface="Calibri"/>
                <a:ea typeface="+mn-ea"/>
                <a:cs typeface="Arial" panose="020B0604020202020204" pitchFamily="34" charset="0"/>
              </a:rPr>
              <a:t> – נדל"ן בצרפת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23" name="צורה חופשית 13">
            <a:extLst>
              <a:ext uri="{FF2B5EF4-FFF2-40B4-BE49-F238E27FC236}">
                <a16:creationId xmlns:a16="http://schemas.microsoft.com/office/drawing/2014/main" id="{BE49FE6C-3B90-4BC5-A9C7-344ED9D7F140}"/>
              </a:ext>
            </a:extLst>
          </p:cNvPr>
          <p:cNvSpPr/>
          <p:nvPr/>
        </p:nvSpPr>
        <p:spPr>
          <a:xfrm>
            <a:off x="4947552" y="2246333"/>
            <a:ext cx="1524932" cy="819856"/>
          </a:xfrm>
          <a:custGeom>
            <a:avLst/>
            <a:gdLst>
              <a:gd name="connsiteX0" fmla="*/ 0 w 1524932"/>
              <a:gd name="connsiteY0" fmla="*/ 0 h 819856"/>
              <a:gd name="connsiteX1" fmla="*/ 1524932 w 1524932"/>
              <a:gd name="connsiteY1" fmla="*/ 0 h 819856"/>
              <a:gd name="connsiteX2" fmla="*/ 1524932 w 1524932"/>
              <a:gd name="connsiteY2" fmla="*/ 819856 h 819856"/>
              <a:gd name="connsiteX3" fmla="*/ 0 w 1524932"/>
              <a:gd name="connsiteY3" fmla="*/ 819856 h 819856"/>
              <a:gd name="connsiteX4" fmla="*/ 0 w 1524932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932" h="819856">
                <a:moveTo>
                  <a:pt x="0" y="0"/>
                </a:moveTo>
                <a:lnTo>
                  <a:pt x="1524932" y="0"/>
                </a:lnTo>
                <a:lnTo>
                  <a:pt x="1524932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400" kern="1200"/>
          </a:p>
        </p:txBody>
      </p:sp>
      <p:sp>
        <p:nvSpPr>
          <p:cNvPr id="24" name="צורה חופשית 22">
            <a:extLst>
              <a:ext uri="{FF2B5EF4-FFF2-40B4-BE49-F238E27FC236}">
                <a16:creationId xmlns:a16="http://schemas.microsoft.com/office/drawing/2014/main" id="{5956CA30-0C56-4FED-9CEA-D3823CCCB808}"/>
              </a:ext>
            </a:extLst>
          </p:cNvPr>
          <p:cNvSpPr/>
          <p:nvPr/>
        </p:nvSpPr>
        <p:spPr>
          <a:xfrm>
            <a:off x="1459515" y="3364880"/>
            <a:ext cx="1475741" cy="819856"/>
          </a:xfrm>
          <a:custGeom>
            <a:avLst/>
            <a:gdLst>
              <a:gd name="connsiteX0" fmla="*/ 0 w 1475741"/>
              <a:gd name="connsiteY0" fmla="*/ 0 h 819856"/>
              <a:gd name="connsiteX1" fmla="*/ 1475741 w 1475741"/>
              <a:gd name="connsiteY1" fmla="*/ 0 h 819856"/>
              <a:gd name="connsiteX2" fmla="*/ 1475741 w 1475741"/>
              <a:gd name="connsiteY2" fmla="*/ 819856 h 819856"/>
              <a:gd name="connsiteX3" fmla="*/ 0 w 1475741"/>
              <a:gd name="connsiteY3" fmla="*/ 819856 h 819856"/>
              <a:gd name="connsiteX4" fmla="*/ 0 w 1475741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741" h="819856">
                <a:moveTo>
                  <a:pt x="0" y="0"/>
                </a:moveTo>
                <a:lnTo>
                  <a:pt x="1475741" y="0"/>
                </a:lnTo>
                <a:lnTo>
                  <a:pt x="1475741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lvl="0" algn="ctr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300" kern="1200"/>
          </a:p>
        </p:txBody>
      </p:sp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78FC7AA3-065D-4A9A-BFBA-FAD83A23EFC7}"/>
              </a:ext>
            </a:extLst>
          </p:cNvPr>
          <p:cNvSpPr txBox="1">
            <a:spLocks/>
          </p:cNvSpPr>
          <p:nvPr/>
        </p:nvSpPr>
        <p:spPr>
          <a:xfrm>
            <a:off x="4002657" y="1586918"/>
            <a:ext cx="7905732" cy="4549415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1pPr>
            <a:lvl2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2pPr>
            <a:lvl3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3pPr>
            <a:lvl4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4pPr>
            <a:lvl5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800"/>
              </a:spcAft>
            </a:pPr>
            <a:r>
              <a:rPr lang="en-US" sz="1800" b="1" dirty="0"/>
              <a:t> Red Tree Capital</a:t>
            </a:r>
            <a:r>
              <a:rPr lang="he-IL" sz="1800" b="1" dirty="0"/>
              <a:t>הינו גוף המתמחה בהשקעות נדל"ן באסטרטגיית </a:t>
            </a:r>
            <a:r>
              <a:rPr lang="en-US" sz="1800" b="1" dirty="0"/>
              <a:t>Value-Add</a:t>
            </a:r>
            <a:r>
              <a:rPr lang="he-IL" sz="1800" b="1" dirty="0"/>
              <a:t> בצרפת ובפריז בפרט.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he-IL" sz="1800" b="1" dirty="0"/>
          </a:p>
          <a:p>
            <a:pPr algn="just">
              <a:spcBef>
                <a:spcPts val="0"/>
              </a:spcBef>
              <a:spcAft>
                <a:spcPts val="800"/>
              </a:spcAft>
            </a:pPr>
            <a:r>
              <a:rPr lang="he-IL" sz="1800" b="1" dirty="0"/>
              <a:t>לצוות ההנהלה ניסיון ארוך שנים בשוק הצרפתי, רשת קשרים ענפה עם גופי נדל"ן שונים המאפשרת לאתר הזדמנויות השקעה אטרקטיביות</a:t>
            </a:r>
            <a:r>
              <a:rPr lang="en-US" sz="1800" b="1" dirty="0"/>
              <a:t>Off-Market </a:t>
            </a:r>
            <a:r>
              <a:rPr lang="he-IL" sz="1800" b="1" dirty="0"/>
              <a:t>, לאכלס בדיירים ולייצר ערך </a:t>
            </a:r>
            <a:r>
              <a:rPr lang="he-IL" sz="1800" b="1" dirty="0" err="1"/>
              <a:t>נדל"ני</a:t>
            </a:r>
            <a:r>
              <a:rPr lang="he-IL" sz="1800" b="1" dirty="0"/>
              <a:t> רב.</a:t>
            </a:r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he-IL" sz="1800" b="1" dirty="0"/>
          </a:p>
          <a:p>
            <a:pPr lvl="0" algn="just">
              <a:spcBef>
                <a:spcPts val="0"/>
              </a:spcBef>
              <a:spcAft>
                <a:spcPts val="800"/>
              </a:spcAft>
            </a:pPr>
            <a:r>
              <a:rPr lang="he-IL" sz="1800" b="1" dirty="0"/>
              <a:t>עד כה נרכשו בקרן חמישה נכסים בשווי של כ- 443 מיליון אירו  אשר חלקם כבר בתהליך ביצוע תכנית עסקית.</a:t>
            </a:r>
          </a:p>
          <a:p>
            <a:pPr marL="0" lvl="0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he-IL" sz="1800" b="1" dirty="0"/>
          </a:p>
          <a:p>
            <a:pPr algn="just">
              <a:spcBef>
                <a:spcPts val="0"/>
              </a:spcBef>
              <a:spcAft>
                <a:spcPts val="800"/>
              </a:spcAft>
            </a:pPr>
            <a:r>
              <a:rPr lang="he-IL" sz="1800" b="1" dirty="0"/>
              <a:t>יעד התשואה בקרן הינו כ- 14% </a:t>
            </a:r>
            <a:r>
              <a:rPr lang="en-US" sz="1800" b="1" dirty="0"/>
              <a:t>IRR</a:t>
            </a:r>
            <a:r>
              <a:rPr lang="he-IL" sz="1800" b="1" dirty="0"/>
              <a:t> נטו.</a:t>
            </a:r>
            <a:endParaRPr lang="he-IL" sz="500" b="1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he-IL" sz="500" b="1" dirty="0"/>
          </a:p>
          <a:p>
            <a:pPr lvl="0" algn="just">
              <a:lnSpc>
                <a:spcPct val="150000"/>
              </a:lnSpc>
            </a:pPr>
            <a:r>
              <a:rPr lang="he-IL" sz="1800" b="1" dirty="0"/>
              <a:t>מנורה התחיבה להשקיע 45 מיליון אירו.</a:t>
            </a:r>
            <a:endParaRPr lang="he-IL" sz="2400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3FBCF70-40C4-4D61-A307-ABB29839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65" y="6318250"/>
            <a:ext cx="2743200" cy="365125"/>
          </a:xfrm>
        </p:spPr>
        <p:txBody>
          <a:bodyPr/>
          <a:lstStyle/>
          <a:p>
            <a:fld id="{78335AA6-5B75-4A30-85C7-49126F3B1BEE}" type="slidenum">
              <a:rPr lang="he-IL" smtClean="0">
                <a:solidFill>
                  <a:schemeClr val="accent1">
                    <a:lumMod val="50000"/>
                  </a:schemeClr>
                </a:solidFill>
              </a:rPr>
              <a:t>7</a:t>
            </a:fld>
            <a:endParaRPr lang="he-IL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848578FA-4481-4EA8-9AED-11E17A0FE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105" y="1688911"/>
            <a:ext cx="1836000" cy="1300098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81601636-1F24-4706-9B9B-ADD18881E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05" y="3079910"/>
            <a:ext cx="1836000" cy="1346005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49FDA06-D4A3-4CE8-AE58-140DB4230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105" y="4513214"/>
            <a:ext cx="1836000" cy="126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3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19" y="627856"/>
            <a:ext cx="9610725" cy="465138"/>
          </a:xfrm>
        </p:spPr>
        <p:txBody>
          <a:bodyPr/>
          <a:lstStyle/>
          <a:p>
            <a:r>
              <a:rPr lang="he-IL" b="1" dirty="0">
                <a:solidFill>
                  <a:schemeClr val="bg1"/>
                </a:solidFill>
                <a:latin typeface="Calibri"/>
                <a:ea typeface="+mn-ea"/>
                <a:cs typeface="Arial" panose="020B0604020202020204" pitchFamily="34" charset="0"/>
              </a:rPr>
              <a:t>קרן </a:t>
            </a:r>
            <a:r>
              <a:rPr lang="en-US" b="1" dirty="0">
                <a:solidFill>
                  <a:schemeClr val="bg1"/>
                </a:solidFill>
                <a:latin typeface="Calibri"/>
                <a:ea typeface="+mn-ea"/>
                <a:cs typeface="Arial" panose="020B0604020202020204" pitchFamily="34" charset="0"/>
              </a:rPr>
              <a:t>Be-Aviv</a:t>
            </a:r>
            <a:r>
              <a:rPr lang="he-IL" b="1" dirty="0">
                <a:solidFill>
                  <a:schemeClr val="bg1"/>
                </a:solidFill>
                <a:latin typeface="Calibri"/>
                <a:ea typeface="+mn-ea"/>
                <a:cs typeface="Arial" panose="020B0604020202020204" pitchFamily="34" charset="0"/>
              </a:rPr>
              <a:t> – חוב לנדל"ן במטרופולין ניו יורק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23" name="צורה חופשית 13">
            <a:extLst>
              <a:ext uri="{FF2B5EF4-FFF2-40B4-BE49-F238E27FC236}">
                <a16:creationId xmlns:a16="http://schemas.microsoft.com/office/drawing/2014/main" id="{BE49FE6C-3B90-4BC5-A9C7-344ED9D7F140}"/>
              </a:ext>
            </a:extLst>
          </p:cNvPr>
          <p:cNvSpPr/>
          <p:nvPr/>
        </p:nvSpPr>
        <p:spPr>
          <a:xfrm>
            <a:off x="4947552" y="2246333"/>
            <a:ext cx="1524932" cy="819856"/>
          </a:xfrm>
          <a:custGeom>
            <a:avLst/>
            <a:gdLst>
              <a:gd name="connsiteX0" fmla="*/ 0 w 1524932"/>
              <a:gd name="connsiteY0" fmla="*/ 0 h 819856"/>
              <a:gd name="connsiteX1" fmla="*/ 1524932 w 1524932"/>
              <a:gd name="connsiteY1" fmla="*/ 0 h 819856"/>
              <a:gd name="connsiteX2" fmla="*/ 1524932 w 1524932"/>
              <a:gd name="connsiteY2" fmla="*/ 819856 h 819856"/>
              <a:gd name="connsiteX3" fmla="*/ 0 w 1524932"/>
              <a:gd name="connsiteY3" fmla="*/ 819856 h 819856"/>
              <a:gd name="connsiteX4" fmla="*/ 0 w 1524932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932" h="819856">
                <a:moveTo>
                  <a:pt x="0" y="0"/>
                </a:moveTo>
                <a:lnTo>
                  <a:pt x="1524932" y="0"/>
                </a:lnTo>
                <a:lnTo>
                  <a:pt x="1524932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400" kern="1200"/>
          </a:p>
        </p:txBody>
      </p:sp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78FC7AA3-065D-4A9A-BFBA-FAD83A23EFC7}"/>
              </a:ext>
            </a:extLst>
          </p:cNvPr>
          <p:cNvSpPr txBox="1">
            <a:spLocks/>
          </p:cNvSpPr>
          <p:nvPr/>
        </p:nvSpPr>
        <p:spPr>
          <a:xfrm>
            <a:off x="4244195" y="1630177"/>
            <a:ext cx="7631921" cy="4106389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1pPr>
            <a:lvl2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2pPr>
            <a:lvl3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3pPr>
            <a:lvl4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4pPr>
            <a:lvl5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he-IL" sz="1800" b="1" dirty="0"/>
              <a:t>קרן </a:t>
            </a:r>
            <a:r>
              <a:rPr lang="en-US" sz="1800" b="1" dirty="0"/>
              <a:t>Be-Aviv</a:t>
            </a:r>
            <a:r>
              <a:rPr lang="he-IL" sz="1800" b="1" dirty="0"/>
              <a:t> עוסקת במתן הלוואות מגובות נדל"ן במטרופולין ניו יורק.</a:t>
            </a:r>
          </a:p>
          <a:p>
            <a:pPr algn="just">
              <a:spcBef>
                <a:spcPts val="0"/>
              </a:spcBef>
            </a:pPr>
            <a:endParaRPr lang="he-IL" sz="1800" b="1" dirty="0"/>
          </a:p>
          <a:p>
            <a:pPr algn="just">
              <a:spcBef>
                <a:spcPts val="0"/>
              </a:spcBef>
            </a:pPr>
            <a:r>
              <a:rPr lang="he-IL" sz="1800" b="1" dirty="0"/>
              <a:t>פעילות הקרן מתמקדת במתן הלוואות </a:t>
            </a:r>
            <a:r>
              <a:rPr lang="en-US" sz="1800" b="1" dirty="0"/>
              <a:t>Senior</a:t>
            </a:r>
            <a:r>
              <a:rPr lang="he-IL" sz="1800" b="1" dirty="0"/>
              <a:t> ו- </a:t>
            </a:r>
            <a:r>
              <a:rPr lang="en-US" sz="1800" b="1" dirty="0"/>
              <a:t>Mezzanine</a:t>
            </a:r>
            <a:r>
              <a:rPr lang="he-IL" sz="1800" b="1" dirty="0"/>
              <a:t> לצורך גישור ל-</a:t>
            </a:r>
            <a:r>
              <a:rPr lang="en-US" sz="1800" b="1" dirty="0"/>
              <a:t>Multifamily </a:t>
            </a:r>
            <a:r>
              <a:rPr lang="he-IL" sz="1800" b="1" dirty="0"/>
              <a:t>, מלאי לדירות, קרקע, בניה, </a:t>
            </a:r>
            <a:r>
              <a:rPr lang="en-US" sz="1800" b="1" dirty="0"/>
              <a:t>Distress</a:t>
            </a:r>
            <a:r>
              <a:rPr lang="he-IL" sz="1800" b="1" dirty="0"/>
              <a:t> ו-</a:t>
            </a:r>
            <a:r>
              <a:rPr lang="en-US" sz="1800" b="1" dirty="0"/>
              <a:t>Non Preforming Loans</a:t>
            </a:r>
            <a:r>
              <a:rPr lang="he-IL" sz="1800" b="1" dirty="0"/>
              <a:t>.</a:t>
            </a:r>
            <a:endParaRPr lang="en-US" sz="1800" b="1" dirty="0"/>
          </a:p>
          <a:p>
            <a:pPr marL="0" indent="0" algn="just">
              <a:spcBef>
                <a:spcPts val="0"/>
              </a:spcBef>
              <a:buNone/>
            </a:pPr>
            <a:endParaRPr lang="he-IL" sz="1800" b="1" dirty="0"/>
          </a:p>
          <a:p>
            <a:pPr algn="just">
              <a:spcBef>
                <a:spcPts val="0"/>
              </a:spcBef>
            </a:pPr>
            <a:r>
              <a:rPr lang="he-IL" sz="1800" b="1" dirty="0"/>
              <a:t>חברת </a:t>
            </a:r>
            <a:r>
              <a:rPr lang="en-US" sz="1800" b="1" dirty="0"/>
              <a:t>Be-Aviv</a:t>
            </a:r>
            <a:r>
              <a:rPr lang="he-IL" sz="1800" b="1" dirty="0"/>
              <a:t> הינה בבעלות קבוצת אביב ומנהלת פעילות מקומית בארה"ב בתחום הפיתוח ומתן חוב למגורים בניו יורק. </a:t>
            </a:r>
          </a:p>
          <a:p>
            <a:pPr marL="0" indent="0" algn="just">
              <a:spcBef>
                <a:spcPts val="0"/>
              </a:spcBef>
              <a:buNone/>
            </a:pPr>
            <a:endParaRPr lang="he-IL" sz="1800" b="1" dirty="0"/>
          </a:p>
          <a:p>
            <a:pPr algn="just">
              <a:spcBef>
                <a:spcPts val="0"/>
              </a:spcBef>
            </a:pPr>
            <a:r>
              <a:rPr lang="he-IL" sz="1800" b="1" dirty="0"/>
              <a:t>היקף הגיוס הצפוי בקרן הינו כ- 150 מיליון דולר לרכישת נכסים כאשר המנהל ישקיע כ- 10 מיליון $.</a:t>
            </a:r>
          </a:p>
          <a:p>
            <a:pPr algn="just">
              <a:spcBef>
                <a:spcPts val="0"/>
              </a:spcBef>
            </a:pPr>
            <a:endParaRPr lang="he-IL" sz="1800" b="1" dirty="0"/>
          </a:p>
          <a:p>
            <a:pPr algn="just">
              <a:spcBef>
                <a:spcPts val="0"/>
              </a:spcBef>
            </a:pPr>
            <a:r>
              <a:rPr lang="he-IL" sz="1800" b="1" dirty="0"/>
              <a:t>מנורה התחייבה להשקעה של 49 מיליון דולר ותהווה משקיע עוגן עם תנאי השקעה מועדפים. </a:t>
            </a:r>
          </a:p>
          <a:p>
            <a:pPr algn="just">
              <a:spcBef>
                <a:spcPts val="0"/>
              </a:spcBef>
            </a:pPr>
            <a:endParaRPr lang="he-IL" sz="1800" b="1" dirty="0"/>
          </a:p>
          <a:p>
            <a:pPr algn="just">
              <a:spcBef>
                <a:spcPts val="0"/>
              </a:spcBef>
            </a:pPr>
            <a:r>
              <a:rPr lang="he-IL" sz="1800" b="1" dirty="0"/>
              <a:t>יעד התשואה ברוטו של הקרן הינו כ- 11% – 14% </a:t>
            </a:r>
            <a:r>
              <a:rPr lang="en-US" sz="1800" b="1" dirty="0"/>
              <a:t>IRR</a:t>
            </a:r>
            <a:r>
              <a:rPr lang="he-IL" sz="1800" b="1" dirty="0"/>
              <a:t>.</a:t>
            </a:r>
            <a:endParaRPr lang="en-US" sz="1800" b="1" dirty="0"/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he-IL" sz="2400" dirty="0"/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he-IL" sz="2400" dirty="0"/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en-US" sz="2400" dirty="0"/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en-US" sz="2400" b="1" dirty="0"/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he-IL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he-IL" sz="2400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3FBCF70-40C4-4D61-A307-ABB29839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65" y="6318250"/>
            <a:ext cx="2743200" cy="365125"/>
          </a:xfrm>
        </p:spPr>
        <p:txBody>
          <a:bodyPr/>
          <a:lstStyle/>
          <a:p>
            <a:fld id="{78335AA6-5B75-4A30-85C7-49126F3B1BEE}" type="slidenum">
              <a:rPr lang="he-IL" smtClean="0">
                <a:solidFill>
                  <a:schemeClr val="accent1">
                    <a:lumMod val="50000"/>
                  </a:schemeClr>
                </a:solidFill>
              </a:rPr>
              <a:t>8</a:t>
            </a:fld>
            <a:endParaRPr lang="he-IL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76148C56-AD81-4E33-BD24-089329579F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8" r="31302"/>
          <a:stretch/>
        </p:blipFill>
        <p:spPr bwMode="auto">
          <a:xfrm>
            <a:off x="2065788" y="3066189"/>
            <a:ext cx="1404000" cy="1352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0329A93-F8A9-43A5-B6ED-747D24FD73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/>
          <a:stretch/>
        </p:blipFill>
        <p:spPr bwMode="auto">
          <a:xfrm>
            <a:off x="2065788" y="4558804"/>
            <a:ext cx="1404000" cy="1281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26628312-3BB4-4820-9D76-6C87EDB51D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88" y="1630177"/>
            <a:ext cx="1404000" cy="1295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59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F887AC-E955-45E9-B039-43179CD6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19" y="627856"/>
            <a:ext cx="9610725" cy="465138"/>
          </a:xfrm>
        </p:spPr>
        <p:txBody>
          <a:bodyPr/>
          <a:lstStyle/>
          <a:p>
            <a:r>
              <a:rPr lang="he-IL" b="1" dirty="0">
                <a:solidFill>
                  <a:schemeClr val="bg1"/>
                </a:solidFill>
                <a:latin typeface="Calibri"/>
                <a:ea typeface="+mn-ea"/>
                <a:cs typeface="Arial" panose="020B0604020202020204" pitchFamily="34" charset="0"/>
              </a:rPr>
              <a:t>עסקת </a:t>
            </a:r>
            <a:r>
              <a:rPr lang="he-IL" b="1" dirty="0" err="1">
                <a:solidFill>
                  <a:schemeClr val="bg1"/>
                </a:solidFill>
                <a:latin typeface="Calibri"/>
                <a:ea typeface="+mn-ea"/>
                <a:cs typeface="Arial" panose="020B0604020202020204" pitchFamily="34" charset="0"/>
              </a:rPr>
              <a:t>מולטיפמילי</a:t>
            </a:r>
            <a:r>
              <a:rPr lang="he-IL" b="1" dirty="0">
                <a:solidFill>
                  <a:schemeClr val="bg1"/>
                </a:solidFill>
                <a:latin typeface="Calibri"/>
                <a:ea typeface="+mn-ea"/>
                <a:cs typeface="Arial" panose="020B0604020202020204" pitchFamily="34" charset="0"/>
              </a:rPr>
              <a:t> בניו יורק- </a:t>
            </a:r>
            <a:r>
              <a:rPr lang="en-US" b="1" dirty="0">
                <a:solidFill>
                  <a:schemeClr val="bg1"/>
                </a:solidFill>
                <a:latin typeface="Calibri"/>
                <a:ea typeface="+mn-ea"/>
                <a:cs typeface="Arial" panose="020B0604020202020204" pitchFamily="34" charset="0"/>
              </a:rPr>
              <a:t>116 John Street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23" name="צורה חופשית 13">
            <a:extLst>
              <a:ext uri="{FF2B5EF4-FFF2-40B4-BE49-F238E27FC236}">
                <a16:creationId xmlns:a16="http://schemas.microsoft.com/office/drawing/2014/main" id="{BE49FE6C-3B90-4BC5-A9C7-344ED9D7F140}"/>
              </a:ext>
            </a:extLst>
          </p:cNvPr>
          <p:cNvSpPr/>
          <p:nvPr/>
        </p:nvSpPr>
        <p:spPr>
          <a:xfrm>
            <a:off x="4947552" y="2246333"/>
            <a:ext cx="1524932" cy="819856"/>
          </a:xfrm>
          <a:custGeom>
            <a:avLst/>
            <a:gdLst>
              <a:gd name="connsiteX0" fmla="*/ 0 w 1524932"/>
              <a:gd name="connsiteY0" fmla="*/ 0 h 819856"/>
              <a:gd name="connsiteX1" fmla="*/ 1524932 w 1524932"/>
              <a:gd name="connsiteY1" fmla="*/ 0 h 819856"/>
              <a:gd name="connsiteX2" fmla="*/ 1524932 w 1524932"/>
              <a:gd name="connsiteY2" fmla="*/ 819856 h 819856"/>
              <a:gd name="connsiteX3" fmla="*/ 0 w 1524932"/>
              <a:gd name="connsiteY3" fmla="*/ 819856 h 819856"/>
              <a:gd name="connsiteX4" fmla="*/ 0 w 1524932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932" h="819856">
                <a:moveTo>
                  <a:pt x="0" y="0"/>
                </a:moveTo>
                <a:lnTo>
                  <a:pt x="1524932" y="0"/>
                </a:lnTo>
                <a:lnTo>
                  <a:pt x="1524932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400" kern="1200"/>
          </a:p>
        </p:txBody>
      </p:sp>
      <p:sp>
        <p:nvSpPr>
          <p:cNvPr id="24" name="צורה חופשית 22">
            <a:extLst>
              <a:ext uri="{FF2B5EF4-FFF2-40B4-BE49-F238E27FC236}">
                <a16:creationId xmlns:a16="http://schemas.microsoft.com/office/drawing/2014/main" id="{5956CA30-0C56-4FED-9CEA-D3823CCCB808}"/>
              </a:ext>
            </a:extLst>
          </p:cNvPr>
          <p:cNvSpPr/>
          <p:nvPr/>
        </p:nvSpPr>
        <p:spPr>
          <a:xfrm>
            <a:off x="1459515" y="3364880"/>
            <a:ext cx="1475741" cy="819856"/>
          </a:xfrm>
          <a:custGeom>
            <a:avLst/>
            <a:gdLst>
              <a:gd name="connsiteX0" fmla="*/ 0 w 1475741"/>
              <a:gd name="connsiteY0" fmla="*/ 0 h 819856"/>
              <a:gd name="connsiteX1" fmla="*/ 1475741 w 1475741"/>
              <a:gd name="connsiteY1" fmla="*/ 0 h 819856"/>
              <a:gd name="connsiteX2" fmla="*/ 1475741 w 1475741"/>
              <a:gd name="connsiteY2" fmla="*/ 819856 h 819856"/>
              <a:gd name="connsiteX3" fmla="*/ 0 w 1475741"/>
              <a:gd name="connsiteY3" fmla="*/ 819856 h 819856"/>
              <a:gd name="connsiteX4" fmla="*/ 0 w 1475741"/>
              <a:gd name="connsiteY4" fmla="*/ 0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741" h="819856">
                <a:moveTo>
                  <a:pt x="0" y="0"/>
                </a:moveTo>
                <a:lnTo>
                  <a:pt x="1475741" y="0"/>
                </a:lnTo>
                <a:lnTo>
                  <a:pt x="1475741" y="819856"/>
                </a:lnTo>
                <a:lnTo>
                  <a:pt x="0" y="819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lvl="0" algn="ctr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3300" kern="1200"/>
          </a:p>
        </p:txBody>
      </p:sp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78FC7AA3-065D-4A9A-BFBA-FAD83A23EFC7}"/>
              </a:ext>
            </a:extLst>
          </p:cNvPr>
          <p:cNvSpPr txBox="1">
            <a:spLocks/>
          </p:cNvSpPr>
          <p:nvPr/>
        </p:nvSpPr>
        <p:spPr>
          <a:xfrm>
            <a:off x="1664265" y="1440404"/>
            <a:ext cx="10211852" cy="4530436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1pPr>
            <a:lvl2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2pPr>
            <a:lvl3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3pPr>
            <a:lvl4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4pPr>
            <a:lvl5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800"/>
              </a:spcAft>
            </a:pPr>
            <a:endParaRPr lang="he-IL" sz="2400" dirty="0"/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he-IL" sz="2400" dirty="0"/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en-US" sz="2400" dirty="0"/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en-US" sz="2400" b="1" dirty="0"/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he-IL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he-IL" sz="2400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3FBCF70-40C4-4D61-A307-ABB29839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65" y="6318250"/>
            <a:ext cx="2743200" cy="365125"/>
          </a:xfrm>
        </p:spPr>
        <p:txBody>
          <a:bodyPr/>
          <a:lstStyle/>
          <a:p>
            <a:fld id="{78335AA6-5B75-4A30-85C7-49126F3B1BEE}" type="slidenum">
              <a:rPr lang="he-IL" smtClean="0">
                <a:solidFill>
                  <a:schemeClr val="accent1">
                    <a:lumMod val="50000"/>
                  </a:schemeClr>
                </a:solidFill>
              </a:rPr>
              <a:t>9</a:t>
            </a:fld>
            <a:endParaRPr lang="he-I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2F83F946-5EDC-4DB6-A1B6-5F672BD2C8B4}"/>
              </a:ext>
            </a:extLst>
          </p:cNvPr>
          <p:cNvSpPr txBox="1">
            <a:spLocks/>
          </p:cNvSpPr>
          <p:nvPr/>
        </p:nvSpPr>
        <p:spPr>
          <a:xfrm>
            <a:off x="4136670" y="1592804"/>
            <a:ext cx="7891847" cy="4378036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1pPr>
            <a:lvl2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2pPr>
            <a:lvl3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3pPr>
            <a:lvl4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4pPr>
            <a:lvl5pPr marL="174625" indent="-174625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C83D"/>
              </a:buClr>
              <a:buFont typeface="Arial" panose="020B0604020202020204" pitchFamily="34" charset="0"/>
              <a:buChar char="•"/>
              <a:defRPr sz="2200" kern="1200">
                <a:solidFill>
                  <a:srgbClr val="66383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1600" b="1" dirty="0"/>
              <a:t>נכס מגורים בין 35 קומות הממוקם באזור </a:t>
            </a:r>
            <a:r>
              <a:rPr lang="he-IL" sz="1600" b="1" dirty="0" err="1"/>
              <a:t>הדאוןטאון</a:t>
            </a:r>
            <a:r>
              <a:rPr lang="he-IL" sz="1600" b="1" dirty="0"/>
              <a:t> מנהטן ונרכש בעסקת </a:t>
            </a:r>
            <a:r>
              <a:rPr lang="en-US" sz="1600" b="1" dirty="0"/>
              <a:t>off-market</a:t>
            </a:r>
            <a:r>
              <a:rPr lang="he-IL" sz="1600" b="1" dirty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1600" b="1" dirty="0"/>
              <a:t>הנכס כולל 416 יח"ד (בשוק חופשי ללא פיקוח רגולטורי) הפרוסות ע"פ כ- 260 אלף </a:t>
            </a:r>
            <a:r>
              <a:rPr lang="en-US" sz="1600" b="1" dirty="0" err="1"/>
              <a:t>Sqft</a:t>
            </a:r>
            <a:r>
              <a:rPr lang="he-IL" sz="1600" b="1" dirty="0"/>
              <a:t> ונמצא נכון להיום בשיעור תפוסה של כ- 99%. 44% </a:t>
            </a:r>
            <a:r>
              <a:rPr lang="he-IL" sz="1600" b="1" dirty="0" err="1"/>
              <a:t>מהיח"ד</a:t>
            </a:r>
            <a:r>
              <a:rPr lang="he-IL" sz="1600" b="1" dirty="0"/>
              <a:t> מושכרות לחברת </a:t>
            </a:r>
            <a:r>
              <a:rPr lang="en-US" sz="1600" b="1" dirty="0"/>
              <a:t> Sonder</a:t>
            </a:r>
            <a:r>
              <a:rPr lang="he-IL" sz="1600" b="1" dirty="0"/>
              <a:t>המפעילה יח"ד להשכרה לטווח קצר. הסכם השכירות הינו ל-8 שנים עם אופציית הארכה ל-5 שנים נוספות.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1600" b="1" dirty="0"/>
              <a:t>הנכס  נרכש תמורת 247.5 מיליון $ המשקף </a:t>
            </a:r>
            <a:r>
              <a:rPr lang="en-US" sz="1600" b="1" dirty="0"/>
              <a:t>Cap rate</a:t>
            </a:r>
            <a:r>
              <a:rPr lang="he-IL" sz="1600" b="1" dirty="0"/>
              <a:t> של 4% אשר צפוי לעלות לכ-5.5% לאחר סיום שיפוץ היחידות, השטחים הציבוריים ומהלך להתייעלות תפעולית.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1600" b="1" dirty="0"/>
              <a:t>מנורה (וכן קבוצת כלל) השקיעה בעסקה סכום של כ-38 מיליון $ המשקף אחזקה של 42.5%.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1600" b="1" dirty="0"/>
              <a:t>העסקה תעשה בשיתוף עם חברת </a:t>
            </a:r>
            <a:r>
              <a:rPr lang="he-IL" sz="1600" b="1" dirty="0" err="1"/>
              <a:t>סילברסטין</a:t>
            </a:r>
            <a:r>
              <a:rPr lang="he-IL" sz="1600" b="1" dirty="0"/>
              <a:t>, שתשמש כשותף המנהל, אשר לה ולמנורה ניסיון משותף טוב ורב שנים. </a:t>
            </a:r>
            <a:r>
              <a:rPr lang="he-IL" sz="1600" b="1" dirty="0" err="1"/>
              <a:t>סילברסטין</a:t>
            </a:r>
            <a:r>
              <a:rPr lang="he-IL" sz="1600" b="1" dirty="0"/>
              <a:t> השקיעה בעסקה 15% מהאקוויטי.</a:t>
            </a:r>
            <a:endParaRPr lang="en-US" sz="1600" b="1" dirty="0"/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he-IL" sz="1600" dirty="0"/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he-IL" sz="1600" dirty="0"/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en-US" sz="1600" dirty="0"/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en-US" sz="1600" b="1" dirty="0"/>
          </a:p>
          <a:p>
            <a:pPr algn="just">
              <a:spcBef>
                <a:spcPts val="0"/>
              </a:spcBef>
              <a:spcAft>
                <a:spcPts val="800"/>
              </a:spcAft>
            </a:pPr>
            <a:endParaRPr lang="he-IL" sz="1600" b="1" dirty="0"/>
          </a:p>
          <a:p>
            <a:pPr marL="0" indent="0">
              <a:buFont typeface="Arial" panose="020B0604020202020204" pitchFamily="34" charset="0"/>
              <a:buNone/>
            </a:pPr>
            <a:endParaRPr lang="he-IL" sz="1600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A4BD82E5-6F85-4808-B2CB-23330BF3DE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65" y="1652740"/>
            <a:ext cx="2267655" cy="4318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72160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ערכת נושא Office">
  <a:themeElements>
    <a:clrScheme name="מנורה מבטחים 2019_בטח שאפשר">
      <a:dk1>
        <a:srgbClr val="37374E"/>
      </a:dk1>
      <a:lt1>
        <a:srgbClr val="FFFFFF"/>
      </a:lt1>
      <a:dk2>
        <a:srgbClr val="550000"/>
      </a:dk2>
      <a:lt2>
        <a:srgbClr val="FFFFFF"/>
      </a:lt2>
      <a:accent1>
        <a:srgbClr val="FFB914"/>
      </a:accent1>
      <a:accent2>
        <a:srgbClr val="550000"/>
      </a:accent2>
      <a:accent3>
        <a:srgbClr val="37374E"/>
      </a:accent3>
      <a:accent4>
        <a:srgbClr val="725A89"/>
      </a:accent4>
      <a:accent5>
        <a:srgbClr val="A191F6"/>
      </a:accent5>
      <a:accent6>
        <a:srgbClr val="ECEBFF"/>
      </a:accent6>
      <a:hlink>
        <a:srgbClr val="0042C7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יצוב מותאם אישית">
  <a:themeElements>
    <a:clrScheme name="התאמה אישית 1">
      <a:dk1>
        <a:srgbClr val="550000"/>
      </a:dk1>
      <a:lt1>
        <a:sysClr val="window" lastClr="FFFFFF"/>
      </a:lt1>
      <a:dk2>
        <a:srgbClr val="323232"/>
      </a:dk2>
      <a:lt2>
        <a:srgbClr val="E3DED1"/>
      </a:lt2>
      <a:accent1>
        <a:srgbClr val="DC671E"/>
      </a:accent1>
      <a:accent2>
        <a:srgbClr val="550000"/>
      </a:accent2>
      <a:accent3>
        <a:srgbClr val="FFB914"/>
      </a:accent3>
      <a:accent4>
        <a:srgbClr val="787878"/>
      </a:accent4>
      <a:accent5>
        <a:srgbClr val="8CA096"/>
      </a:accent5>
      <a:accent6>
        <a:srgbClr val="5A5078"/>
      </a:accent6>
      <a:hlink>
        <a:srgbClr val="820032"/>
      </a:hlink>
      <a:folHlink>
        <a:srgbClr val="BE963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123123</TotalTime>
  <Words>1864</Words>
  <Application>Microsoft Office PowerPoint</Application>
  <PresentationFormat>מסך רחב</PresentationFormat>
  <Paragraphs>176</Paragraphs>
  <Slides>22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22</vt:i4>
      </vt:variant>
    </vt:vector>
  </HeadingPairs>
  <TitlesOfParts>
    <vt:vector size="30" baseType="lpstr">
      <vt:lpstr>Arial</vt:lpstr>
      <vt:lpstr>Arial Unicode MS</vt:lpstr>
      <vt:lpstr>Calibri</vt:lpstr>
      <vt:lpstr>Calibri Light</vt:lpstr>
      <vt:lpstr>NarkisShulamitMF Regular</vt:lpstr>
      <vt:lpstr>Times New Roman</vt:lpstr>
      <vt:lpstr>ערכת נושא Office</vt:lpstr>
      <vt:lpstr>עיצוב מותאם אישית</vt:lpstr>
      <vt:lpstr>עסקאות אחרונות –אשראי ותשתיות</vt:lpstr>
      <vt:lpstr>קרן התשתיות IV Stonepeak Infrastructure</vt:lpstr>
      <vt:lpstr>רכישת תחנת כח חגית</vt:lpstr>
      <vt:lpstr>הלוואה ל- איסתא נכסים בע"מ</vt:lpstr>
      <vt:lpstr>הלוואה למימון הקמת פרויקט WIX</vt:lpstr>
      <vt:lpstr>עסקאות אחרונות – נדל"ן</vt:lpstr>
      <vt:lpstr>קרן Red Tree Capital – נדל"ן בצרפת</vt:lpstr>
      <vt:lpstr>קרן Be-Aviv – חוב לנדל"ן במטרופולין ניו יורק</vt:lpstr>
      <vt:lpstr>עסקת מולטיפמילי בניו יורק- 116 John Street</vt:lpstr>
      <vt:lpstr>קרן חוב למתן הלוואות נדל"ן בארה"ב סילברסטין</vt:lpstr>
      <vt:lpstr>עסקאות אחרונות –קרנות השקעה</vt:lpstr>
      <vt:lpstr>מצגת של PowerPoint‏</vt:lpstr>
      <vt:lpstr>מצגת של PowerPoint‏</vt:lpstr>
      <vt:lpstr>מצגת של PowerPoint‏</vt:lpstr>
      <vt:lpstr>עסקאות אחרונות -אקויטי לא סחיר</vt:lpstr>
      <vt:lpstr>Fabric</vt:lpstr>
      <vt:lpstr>Future Meat</vt:lpstr>
      <vt:lpstr>Armis</vt:lpstr>
      <vt:lpstr>עסקאות אחרונות -אקויטי סחיר</vt:lpstr>
      <vt:lpstr>מיקרוסופט רוכשת את אקטיויזן</vt:lpstr>
      <vt:lpstr>רכישת חלקה של קרן תש"י בחברת ורידיס</vt:lpstr>
      <vt:lpstr>השקעה בקרן התשתיות הסחירה קיסטון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מעין ברג'יק</dc:creator>
  <cp:lastModifiedBy>טל ביאנקו</cp:lastModifiedBy>
  <cp:revision>959</cp:revision>
  <dcterms:created xsi:type="dcterms:W3CDTF">2019-08-14T18:20:00Z</dcterms:created>
  <dcterms:modified xsi:type="dcterms:W3CDTF">2022-01-26T12:05:21Z</dcterms:modified>
</cp:coreProperties>
</file>