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notesMasterIdLst>
    <p:notesMasterId r:id="rId50"/>
  </p:notesMasterIdLst>
  <p:sldIdLst>
    <p:sldId id="634" r:id="rId2"/>
    <p:sldId id="4473" r:id="rId3"/>
    <p:sldId id="4078" r:id="rId4"/>
    <p:sldId id="4470" r:id="rId5"/>
    <p:sldId id="4294" r:id="rId6"/>
    <p:sldId id="4419" r:id="rId7"/>
    <p:sldId id="4441" r:id="rId8"/>
    <p:sldId id="4429" r:id="rId9"/>
    <p:sldId id="4442" r:id="rId10"/>
    <p:sldId id="4443" r:id="rId11"/>
    <p:sldId id="4444" r:id="rId12"/>
    <p:sldId id="259" r:id="rId13"/>
    <p:sldId id="4474" r:id="rId14"/>
    <p:sldId id="4423" r:id="rId15"/>
    <p:sldId id="4446" r:id="rId16"/>
    <p:sldId id="4478" r:id="rId17"/>
    <p:sldId id="4231" r:id="rId18"/>
    <p:sldId id="4434" r:id="rId19"/>
    <p:sldId id="4476" r:id="rId20"/>
    <p:sldId id="4477" r:id="rId21"/>
    <p:sldId id="4266" r:id="rId22"/>
    <p:sldId id="4261" r:id="rId23"/>
    <p:sldId id="4232" r:id="rId24"/>
    <p:sldId id="4447" r:id="rId25"/>
    <p:sldId id="4102" r:id="rId26"/>
    <p:sldId id="4451" r:id="rId27"/>
    <p:sldId id="4479" r:id="rId28"/>
    <p:sldId id="321" r:id="rId29"/>
    <p:sldId id="4452" r:id="rId30"/>
    <p:sldId id="4454" r:id="rId31"/>
    <p:sldId id="4480" r:id="rId32"/>
    <p:sldId id="4461" r:id="rId33"/>
    <p:sldId id="4460" r:id="rId34"/>
    <p:sldId id="4462" r:id="rId35"/>
    <p:sldId id="834" r:id="rId36"/>
    <p:sldId id="4481" r:id="rId37"/>
    <p:sldId id="4456" r:id="rId38"/>
    <p:sldId id="4465" r:id="rId39"/>
    <p:sldId id="4466" r:id="rId40"/>
    <p:sldId id="4467" r:id="rId41"/>
    <p:sldId id="4468" r:id="rId42"/>
    <p:sldId id="4469" r:id="rId43"/>
    <p:sldId id="4482" r:id="rId44"/>
    <p:sldId id="4457" r:id="rId45"/>
    <p:sldId id="4471" r:id="rId46"/>
    <p:sldId id="4448" r:id="rId47"/>
    <p:sldId id="4472" r:id="rId48"/>
    <p:sldId id="4077" r:id="rId49"/>
  </p:sldIdLst>
  <p:sldSz cx="12192000" cy="6858000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נה קרופאלניק" initials="לק" lastIdx="1" clrIdx="0">
    <p:extLst>
      <p:ext uri="{19B8F6BF-5375-455C-9EA6-DF929625EA0E}">
        <p15:presenceInfo xmlns:p15="http://schemas.microsoft.com/office/powerpoint/2012/main" userId="S-1-5-21-3382389944-192657977-3347268913-159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31"/>
    <a:srgbClr val="896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67994398327096E-2"/>
          <c:y val="1.8301651555681808E-2"/>
          <c:w val="0.92577923822514308"/>
          <c:h val="0.73075677153911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מרץ (עד לתאריך 21.3.2022)</c:v>
                </c:pt>
              </c:strCache>
            </c:strRef>
          </c:tx>
          <c:spPr>
            <a:solidFill>
              <a:srgbClr val="FFB9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/>
            </a:sp3d>
          </c:spPr>
          <c:invertIfNegative val="0"/>
          <c:dLbls>
            <c:dLbl>
              <c:idx val="2"/>
              <c:layout>
                <c:manualLayout>
                  <c:x val="-1.2004801920768308E-2"/>
                  <c:y val="5.4548262004322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54-4356-9917-D9B56384FE7D}"/>
                </c:ext>
              </c:extLst>
            </c:dLbl>
            <c:dLbl>
              <c:idx val="4"/>
              <c:layout>
                <c:manualLayout>
                  <c:x val="-3.60144057623049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4C-45AF-A2C9-4AD4C6684AA0}"/>
                </c:ext>
              </c:extLst>
            </c:dLbl>
            <c:dLbl>
              <c:idx val="9"/>
              <c:layout>
                <c:manualLayout>
                  <c:x val="-3.6014405762304922E-3"/>
                  <c:y val="5.00019958766388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8E-4C9D-AD6F-A7DE2E3CA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גיליון1!$A$2:$A$13</c:f>
              <c:strCache>
                <c:ptCount val="12"/>
                <c:pt idx="0">
                  <c:v>NASDAQ</c:v>
                </c:pt>
                <c:pt idx="1">
                  <c:v>DAX</c:v>
                </c:pt>
                <c:pt idx="2">
                  <c:v>MSCI EM</c:v>
                </c:pt>
                <c:pt idx="3">
                  <c:v>MSCI ACWI</c:v>
                </c:pt>
                <c:pt idx="4">
                  <c:v>S&amp;P 500</c:v>
                </c:pt>
                <c:pt idx="5">
                  <c:v>ניקיי </c:v>
                </c:pt>
                <c:pt idx="6">
                  <c:v>אג"ח לא צמוד ממשלתי</c:v>
                </c:pt>
                <c:pt idx="7">
                  <c:v>אג"ח ממשלתי מדדי</c:v>
                </c:pt>
                <c:pt idx="8">
                  <c:v>תל בונד 60</c:v>
                </c:pt>
                <c:pt idx="9">
                  <c:v>ת"א 125</c:v>
                </c:pt>
                <c:pt idx="10">
                  <c:v>שקל אירו</c:v>
                </c:pt>
                <c:pt idx="11">
                  <c:v>שקל דולר</c:v>
                </c:pt>
              </c:strCache>
            </c:strRef>
          </c:cat>
          <c:val>
            <c:numRef>
              <c:f>גיליון1!$B$2:$B$13</c:f>
              <c:numCache>
                <c:formatCode>0.0%</c:formatCode>
                <c:ptCount val="12"/>
                <c:pt idx="0">
                  <c:v>6.3E-3</c:v>
                </c:pt>
                <c:pt idx="1">
                  <c:v>-0.01</c:v>
                </c:pt>
                <c:pt idx="2">
                  <c:v>-4.7800000000000002E-2</c:v>
                </c:pt>
                <c:pt idx="3">
                  <c:v>4.0000000000000001E-3</c:v>
                </c:pt>
                <c:pt idx="4">
                  <c:v>1.9900000000000001E-2</c:v>
                </c:pt>
                <c:pt idx="5">
                  <c:v>2.63E-2</c:v>
                </c:pt>
                <c:pt idx="6">
                  <c:v>-8.0000000000000002E-3</c:v>
                </c:pt>
                <c:pt idx="7">
                  <c:v>2.1000000000000001E-2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-1.4800000000000001E-2</c:v>
                </c:pt>
                <c:pt idx="11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7-41DD-9682-C62BDB265D2F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5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/>
            </a:sp3d>
          </c:spPr>
          <c:invertIfNegative val="0"/>
          <c:dLbls>
            <c:dLbl>
              <c:idx val="0"/>
              <c:layout>
                <c:manualLayout>
                  <c:x val="8.4033613445377263E-3"/>
                  <c:y val="5.00019958766388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9-4D6C-BC0C-03511F573492}"/>
                </c:ext>
              </c:extLst>
            </c:dLbl>
            <c:dLbl>
              <c:idx val="2"/>
              <c:layout>
                <c:manualLayout>
                  <c:x val="3.6014405762304922E-3"/>
                  <c:y val="-2.727198343279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F-430B-BCF9-A469150AF943}"/>
                </c:ext>
              </c:extLst>
            </c:dLbl>
            <c:dLbl>
              <c:idx val="3"/>
              <c:layout>
                <c:manualLayout>
                  <c:x val="1.0804321728691477E-2"/>
                  <c:y val="1.2500498969159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0-4616-A5C2-8A8EE1213E57}"/>
                </c:ext>
              </c:extLst>
            </c:dLbl>
            <c:dLbl>
              <c:idx val="4"/>
              <c:layout>
                <c:manualLayout>
                  <c:x val="4.8019207683073226E-3"/>
                  <c:y val="8.18223930064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07-4D17-ACAD-258D4DC14B72}"/>
                </c:ext>
              </c:extLst>
            </c:dLbl>
            <c:dLbl>
              <c:idx val="5"/>
              <c:layout>
                <c:manualLayout>
                  <c:x val="7.20288115246107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B-4A37-8D5B-25ACE37A34D5}"/>
                </c:ext>
              </c:extLst>
            </c:dLbl>
            <c:dLbl>
              <c:idx val="7"/>
              <c:layout>
                <c:manualLayout>
                  <c:x val="1.3205282112845138E-2"/>
                  <c:y val="2.147569371248945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9-4D6C-BC0C-03511F573492}"/>
                </c:ext>
              </c:extLst>
            </c:dLbl>
            <c:dLbl>
              <c:idx val="8"/>
              <c:layout>
                <c:manualLayout>
                  <c:x val="1.882390751576045E-3"/>
                  <c:y val="4.441173457674728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51-4EC0-9DF1-3AC166EF528B}"/>
                </c:ext>
              </c:extLst>
            </c:dLbl>
            <c:dLbl>
              <c:idx val="9"/>
              <c:layout>
                <c:manualLayout>
                  <c:x val="8.4033613445378148E-3"/>
                  <c:y val="1.073784685174454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9-456B-B7CC-DE186702C454}"/>
                </c:ext>
              </c:extLst>
            </c:dLbl>
            <c:dLbl>
              <c:idx val="10"/>
              <c:layout>
                <c:manualLayout>
                  <c:x val="2.9369228006163096E-3"/>
                  <c:y val="7.2766092972143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07-4D17-ACAD-258D4DC14B72}"/>
                </c:ext>
              </c:extLst>
            </c:dLbl>
            <c:dLbl>
              <c:idx val="11"/>
              <c:layout>
                <c:manualLayout>
                  <c:x val="1.2004801920766546E-3"/>
                  <c:y val="9.54594585075637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60216842642568E-2"/>
                      <c:h val="6.1666810195886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7DF-4054-A48D-6550305FE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גיליון1!$A$2:$A$13</c:f>
              <c:strCache>
                <c:ptCount val="12"/>
                <c:pt idx="0">
                  <c:v>NASDAQ</c:v>
                </c:pt>
                <c:pt idx="1">
                  <c:v>DAX</c:v>
                </c:pt>
                <c:pt idx="2">
                  <c:v>MSCI EM</c:v>
                </c:pt>
                <c:pt idx="3">
                  <c:v>MSCI ACWI</c:v>
                </c:pt>
                <c:pt idx="4">
                  <c:v>S&amp;P 500</c:v>
                </c:pt>
                <c:pt idx="5">
                  <c:v>ניקיי </c:v>
                </c:pt>
                <c:pt idx="6">
                  <c:v>אג"ח לא צמוד ממשלתי</c:v>
                </c:pt>
                <c:pt idx="7">
                  <c:v>אג"ח ממשלתי מדדי</c:v>
                </c:pt>
                <c:pt idx="8">
                  <c:v>תל בונד 60</c:v>
                </c:pt>
                <c:pt idx="9">
                  <c:v>ת"א 125</c:v>
                </c:pt>
                <c:pt idx="10">
                  <c:v>שקל אירו</c:v>
                </c:pt>
                <c:pt idx="11">
                  <c:v>שקל דולר</c:v>
                </c:pt>
              </c:strCache>
            </c:strRef>
          </c:cat>
          <c:val>
            <c:numRef>
              <c:f>גיליון1!$C$2:$C$13</c:f>
              <c:numCache>
                <c:formatCode>0.0%</c:formatCode>
                <c:ptCount val="12"/>
                <c:pt idx="0">
                  <c:v>-0.11550000000000001</c:v>
                </c:pt>
                <c:pt idx="1">
                  <c:v>-9.9000000000000005E-2</c:v>
                </c:pt>
                <c:pt idx="2">
                  <c:v>-9.4799999999999995E-2</c:v>
                </c:pt>
                <c:pt idx="3">
                  <c:v>-7.1599999999999997E-2</c:v>
                </c:pt>
                <c:pt idx="4">
                  <c:v>-6.4000000000000001E-2</c:v>
                </c:pt>
                <c:pt idx="5">
                  <c:v>-5.4399999999999997E-2</c:v>
                </c:pt>
                <c:pt idx="6">
                  <c:v>-4.2000000000000003E-2</c:v>
                </c:pt>
                <c:pt idx="7">
                  <c:v>-2.4E-2</c:v>
                </c:pt>
                <c:pt idx="8">
                  <c:v>-1.6500000000000001E-2</c:v>
                </c:pt>
                <c:pt idx="9">
                  <c:v>1.2E-2</c:v>
                </c:pt>
                <c:pt idx="10">
                  <c:v>1.52E-2</c:v>
                </c:pt>
                <c:pt idx="11">
                  <c:v>4.1500000000000002E-2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77-41DD-9682-C62BDB265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4759056"/>
        <c:axId val="374759616"/>
        <c:axId val="0"/>
      </c:bar3DChart>
      <c:catAx>
        <c:axId val="3747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4759616"/>
        <c:crosses val="autoZero"/>
        <c:auto val="1"/>
        <c:lblAlgn val="ctr"/>
        <c:lblOffset val="100"/>
        <c:noMultiLvlLbl val="0"/>
      </c:catAx>
      <c:valAx>
        <c:axId val="374759616"/>
        <c:scaling>
          <c:orientation val="minMax"/>
          <c:max val="0.1"/>
          <c:min val="-0.1500000000000000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4759056"/>
        <c:crosses val="autoZero"/>
        <c:crossBetween val="between"/>
        <c:majorUnit val="2.5000000000000005E-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0886266317550642"/>
          <c:y val="0.9080775882452361"/>
          <c:w val="0.39560274503502191"/>
          <c:h val="4.9160435356577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0.74707</cdr:x>
      <cdr:y>0.74427</cdr:y>
    </cdr:from>
    <cdr:to>
      <cdr:x>0.82733</cdr:x>
      <cdr:y>0.83873</cdr:y>
    </cdr:to>
    <cdr:sp macro="" textlink="">
      <cdr:nvSpPr>
        <cdr:cNvPr id="2" name="אליפסה 1">
          <a:extLst xmlns:a="http://schemas.openxmlformats.org/drawingml/2006/main">
            <a:ext uri="{FF2B5EF4-FFF2-40B4-BE49-F238E27FC236}">
              <a16:creationId xmlns:a16="http://schemas.microsoft.com/office/drawing/2014/main" id="{6F0D57A7-CD46-4D1F-92E1-86AA4BDFED0F}"/>
            </a:ext>
          </a:extLst>
        </cdr:cNvPr>
        <cdr:cNvSpPr/>
      </cdr:nvSpPr>
      <cdr:spPr>
        <a:xfrm xmlns:a="http://schemas.openxmlformats.org/drawingml/2006/main">
          <a:off x="7903369" y="3465639"/>
          <a:ext cx="849037" cy="43984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>
            <a:noFill/>
          </a:endParaRPr>
        </a:p>
      </cdr:txBody>
    </cdr:sp>
  </cdr:relSizeAnchor>
  <cdr:relSizeAnchor xmlns:cdr="http://schemas.openxmlformats.org/drawingml/2006/chartDrawing">
    <cdr:from>
      <cdr:x>0.06255</cdr:x>
      <cdr:y>0.74676</cdr:y>
    </cdr:from>
    <cdr:to>
      <cdr:x>0.14383</cdr:x>
      <cdr:y>0.83873</cdr:y>
    </cdr:to>
    <cdr:sp macro="" textlink="">
      <cdr:nvSpPr>
        <cdr:cNvPr id="3" name="אליפסה 2">
          <a:extLst xmlns:a="http://schemas.openxmlformats.org/drawingml/2006/main">
            <a:ext uri="{FF2B5EF4-FFF2-40B4-BE49-F238E27FC236}">
              <a16:creationId xmlns:a16="http://schemas.microsoft.com/office/drawing/2014/main" id="{D8E94463-F944-4672-8AC8-07A34312B43C}"/>
            </a:ext>
          </a:extLst>
        </cdr:cNvPr>
        <cdr:cNvSpPr/>
      </cdr:nvSpPr>
      <cdr:spPr>
        <a:xfrm xmlns:a="http://schemas.openxmlformats.org/drawingml/2006/main">
          <a:off x="661723" y="3477233"/>
          <a:ext cx="859897" cy="42825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FE607F-35B3-40B9-A0A5-3725B8D81C0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2DDA6A-1270-4E41-BCAF-85C8BC5F8E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041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E8F-AA3B-4EE2-8E3F-767AB6CB5A7E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14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E8F-AA3B-4EE2-8E3F-767AB6CB5A7E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645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E8F-AA3B-4EE2-8E3F-767AB6CB5A7E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9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E8F-AA3B-4EE2-8E3F-767AB6CB5A7E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48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בלי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.png" descr="BG.png">
            <a:extLst>
              <a:ext uri="{FF2B5EF4-FFF2-40B4-BE49-F238E27FC236}">
                <a16:creationId xmlns:a16="http://schemas.microsoft.com/office/drawing/2014/main" id="{8E971859-6646-4D14-84FD-DF200795C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" y="-4"/>
            <a:ext cx="12182131" cy="68556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9843" y="2459153"/>
            <a:ext cx="9610725" cy="465138"/>
          </a:xfrm>
        </p:spPr>
        <p:txBody>
          <a:bodyPr>
            <a:noAutofit/>
          </a:bodyPr>
          <a:lstStyle>
            <a:lvl1pPr algn="ctr">
              <a:defRPr sz="7200" spc="-150">
                <a:solidFill>
                  <a:srgbClr val="FDC83D"/>
                </a:solidFill>
              </a:defRPr>
            </a:lvl1pPr>
          </a:lstStyle>
          <a:p>
            <a:r>
              <a:rPr lang="he-IL"/>
              <a:t>כותרת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88254" y="3156458"/>
            <a:ext cx="9612314" cy="411956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משנה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46943" y="4372211"/>
            <a:ext cx="10298113" cy="1381125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2000" b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/>
              <a:t>שם היחידה</a:t>
            </a:r>
          </a:p>
          <a:p>
            <a:pPr lvl="0"/>
            <a:r>
              <a:rPr lang="he-IL"/>
              <a:t>אגף</a:t>
            </a:r>
          </a:p>
          <a:p>
            <a:pPr lvl="0"/>
            <a:r>
              <a:rPr lang="he-IL"/>
              <a:t>תפקיד</a:t>
            </a:r>
          </a:p>
          <a:p>
            <a:pPr lvl="0"/>
            <a:r>
              <a:rPr lang="he-IL"/>
              <a:t>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29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עם רקע מעוצב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11.jpg" descr="275208_Mazeget_C3 NoTxt11.jpg">
            <a:extLst>
              <a:ext uri="{FF2B5EF4-FFF2-40B4-BE49-F238E27FC236}">
                <a16:creationId xmlns:a16="http://schemas.microsoft.com/office/drawing/2014/main" id="{643D3AA8-0F69-449F-BA18-2202E5E57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-3"/>
            <a:ext cx="12186227" cy="685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995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וד טקסט עם תמונה ובולטים סגול כה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B4907C5-B996-41ED-AF55-5C494FD73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37374E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37374E"/>
              </a:buClr>
              <a:defRPr sz="2000"/>
            </a:lvl2pPr>
            <a:lvl3pPr>
              <a:buClr>
                <a:srgbClr val="37374E"/>
              </a:buClr>
              <a:defRPr sz="2000"/>
            </a:lvl3pPr>
            <a:lvl4pPr>
              <a:buClr>
                <a:srgbClr val="37374E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395969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ס טקסט עם תמונה ובולטים חו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B1A18F10-8246-4770-84D0-2D1F77A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663831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663831"/>
              </a:buClr>
              <a:defRPr sz="2000"/>
            </a:lvl2pPr>
            <a:lvl3pPr>
              <a:buClr>
                <a:srgbClr val="663831"/>
              </a:buClr>
              <a:defRPr sz="2000"/>
            </a:lvl3pPr>
            <a:lvl4pPr>
              <a:buClr>
                <a:srgbClr val="663831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98210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ם טקסט עם תמונה ובולטים סגול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75208_Mazeget_C3 NoTxt9.jpg" descr="275208_Mazeget_C3 NoTxt9.jpg">
            <a:extLst>
              <a:ext uri="{FF2B5EF4-FFF2-40B4-BE49-F238E27FC236}">
                <a16:creationId xmlns:a16="http://schemas.microsoft.com/office/drawing/2014/main" id="{F1AE64BC-C759-46E6-909D-9FD89CF14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725B89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725B89"/>
              </a:buClr>
              <a:defRPr sz="2000"/>
            </a:lvl2pPr>
            <a:lvl3pPr>
              <a:buClr>
                <a:srgbClr val="725B89"/>
              </a:buClr>
              <a:defRPr sz="2000"/>
            </a:lvl3pPr>
            <a:lvl4pPr>
              <a:buClr>
                <a:srgbClr val="725B89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190487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עם טקסט עם תמונה ובולטים סגולים בהי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464D26F3-6C54-4BA8-A3EE-10E249D43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37374E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37374E"/>
              </a:buClr>
              <a:defRPr sz="2000"/>
            </a:lvl2pPr>
            <a:lvl3pPr>
              <a:buClr>
                <a:srgbClr val="37374E"/>
              </a:buClr>
              <a:defRPr sz="2000"/>
            </a:lvl3pPr>
            <a:lvl4pPr>
              <a:buClr>
                <a:srgbClr val="37374E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414050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גרף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92D98472-A97F-4A46-8935-83A9B52B9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4"/>
            <a:ext cx="9742915" cy="4076679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גרף עמודות מעוצב (לחצו על אייקון הגרף)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8348B66E-0BC0-4172-85FE-889743D0A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הגרף</a:t>
            </a:r>
          </a:p>
        </p:txBody>
      </p:sp>
    </p:spTree>
    <p:extLst>
      <p:ext uri="{BB962C8B-B14F-4D97-AF65-F5344CB8AC3E}">
        <p14:creationId xmlns:p14="http://schemas.microsoft.com/office/powerpoint/2010/main" val="136341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פא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5"/>
            <a:ext cx="9742915" cy="407667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גרף פאי מעוצב (לחצו על אייקון הגרף)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EC827F8E-966B-468F-ABAB-88F390756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הפאי</a:t>
            </a:r>
          </a:p>
        </p:txBody>
      </p:sp>
    </p:spTree>
    <p:extLst>
      <p:ext uri="{BB962C8B-B14F-4D97-AF65-F5344CB8AC3E}">
        <p14:creationId xmlns:p14="http://schemas.microsoft.com/office/powerpoint/2010/main" val="225528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5"/>
            <a:ext cx="9742915" cy="407667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טבלה (לחצו על אייקון הטבלה)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EC827F8E-966B-468F-ABAB-88F390756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הטבלה</a:t>
            </a:r>
          </a:p>
        </p:txBody>
      </p:sp>
    </p:spTree>
    <p:extLst>
      <p:ext uri="{BB962C8B-B14F-4D97-AF65-F5344CB8AC3E}">
        <p14:creationId xmlns:p14="http://schemas.microsoft.com/office/powerpoint/2010/main" val="402778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צבעוניו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צבעוניות המותג-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לשימוש בטקסטים וכותרות בלבד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3" name="Picture 29" descr="Picture 29">
            <a:extLst>
              <a:ext uri="{FF2B5EF4-FFF2-40B4-BE49-F238E27FC236}">
                <a16:creationId xmlns:a16="http://schemas.microsoft.com/office/drawing/2014/main" id="{9E094C43-A3B9-460B-903C-4BDCB0FE5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9010" r="4881" b="12624"/>
          <a:stretch/>
        </p:blipFill>
        <p:spPr>
          <a:xfrm>
            <a:off x="0" y="1841454"/>
            <a:ext cx="12186223" cy="4208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8679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צבעוניות מש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53" descr="Picture 53">
            <a:extLst>
              <a:ext uri="{FF2B5EF4-FFF2-40B4-BE49-F238E27FC236}">
                <a16:creationId xmlns:a16="http://schemas.microsoft.com/office/drawing/2014/main" id="{DAE51090-D04E-42CB-8195-56A1738E6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083" b="11776"/>
          <a:stretch>
            <a:fillRect/>
          </a:stretch>
        </p:blipFill>
        <p:spPr>
          <a:xfrm>
            <a:off x="0" y="1558159"/>
            <a:ext cx="11887200" cy="4491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צבעוניות המותג- משנית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צבעוניות משנית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עם תמונה לב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1CFBFE8-7773-4C3F-8DC4-CE1BCFCA9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879507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(אלמנט על רקע לבן בלבד)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650" y="1729773"/>
            <a:ext cx="5537993" cy="465138"/>
          </a:xfrm>
        </p:spPr>
        <p:txBody>
          <a:bodyPr>
            <a:noAutofit/>
          </a:bodyPr>
          <a:lstStyle>
            <a:lvl1pPr algn="r">
              <a:defRPr sz="7200" spc="-150">
                <a:solidFill>
                  <a:srgbClr val="FDC83D"/>
                </a:solidFill>
              </a:defRPr>
            </a:lvl1pPr>
          </a:lstStyle>
          <a:p>
            <a:r>
              <a:rPr lang="he-IL"/>
              <a:t>כותרת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61733" y="2427078"/>
            <a:ext cx="5538909" cy="411956"/>
          </a:xfrm>
        </p:spPr>
        <p:txBody>
          <a:bodyPr anchor="b">
            <a:noAutofit/>
          </a:bodyPr>
          <a:lstStyle>
            <a:lvl1pPr marL="0" indent="0" algn="r">
              <a:buNone/>
              <a:defRPr sz="44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משנה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0034588" y="4372211"/>
            <a:ext cx="1466054" cy="1381125"/>
          </a:xfrm>
        </p:spPr>
        <p:txBody>
          <a:bodyPr>
            <a:normAutofit/>
          </a:bodyPr>
          <a:lstStyle>
            <a:lvl1pPr marL="0" indent="0" algn="r">
              <a:lnSpc>
                <a:spcPts val="1700"/>
              </a:lnSpc>
              <a:buNone/>
              <a:defRPr sz="2000" b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/>
              <a:t>שם היחידה</a:t>
            </a:r>
          </a:p>
          <a:p>
            <a:pPr lvl="0"/>
            <a:r>
              <a:rPr lang="he-IL"/>
              <a:t>אגף</a:t>
            </a:r>
          </a:p>
          <a:p>
            <a:pPr lvl="0"/>
            <a:r>
              <a:rPr lang="he-IL"/>
              <a:t>תפקיד</a:t>
            </a:r>
          </a:p>
          <a:p>
            <a:pPr lvl="0"/>
            <a:r>
              <a:rPr lang="he-IL"/>
              <a:t>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979A65-3678-40D0-9AD8-06666DD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519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וד תודה ר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icture 17">
            <a:extLst>
              <a:ext uri="{FF2B5EF4-FFF2-40B4-BE49-F238E27FC236}">
                <a16:creationId xmlns:a16="http://schemas.microsoft.com/office/drawing/2014/main" id="{A02B4E10-913F-4355-B57B-DE93A49B1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96"/>
            <a:ext cx="12185518" cy="68576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7263798B-C1B1-46D9-AE70-874D9AFE5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076" y="3039505"/>
            <a:ext cx="10653847" cy="7789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600" b="1" spc="-150">
                <a:solidFill>
                  <a:srgbClr val="FDC83D"/>
                </a:solidFill>
                <a:latin typeface="+mj-lt"/>
                <a:ea typeface="+mj-ea"/>
              </a:defRPr>
            </a:lvl1pPr>
          </a:lstStyle>
          <a:p>
            <a:r>
              <a:rPr lang="he-IL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236685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עם תמונה מלאה וכותרות ארוכ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1CFBFE8-7773-4C3F-8DC4-CE1BCFCA9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879507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506" y="1664678"/>
            <a:ext cx="5621135" cy="1187598"/>
          </a:xfrm>
        </p:spPr>
        <p:txBody>
          <a:bodyPr>
            <a:noAutofit/>
          </a:bodyPr>
          <a:lstStyle>
            <a:lvl1pPr algn="r">
              <a:lnSpc>
                <a:spcPts val="4300"/>
              </a:lnSpc>
              <a:defRPr sz="5200" spc="-150">
                <a:solidFill>
                  <a:srgbClr val="FDC83D"/>
                </a:solidFill>
              </a:defRPr>
            </a:lvl1pPr>
          </a:lstStyle>
          <a:p>
            <a:r>
              <a:rPr lang="he-IL"/>
              <a:t>כותרת ראשית ארוכה יותר בשתי שורות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79506" y="2797846"/>
            <a:ext cx="5621137" cy="1042855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36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כותרת משנה ארוכה יותר בשתי שורות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881533" y="4372211"/>
            <a:ext cx="2619109" cy="138112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 baseline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/>
              <a:t>שם היחידה              אגף                      תפקיד                 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979A65-3678-40D0-9AD8-06666DD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307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ללא תמונה טקסט קצ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5208_Mazeget_C3 NoTxt.jpg" descr="275208_Mazeget_C3 NoTxt.jpg">
            <a:extLst>
              <a:ext uri="{FF2B5EF4-FFF2-40B4-BE49-F238E27FC236}">
                <a16:creationId xmlns:a16="http://schemas.microsoft.com/office/drawing/2014/main" id="{8B03E240-A5D3-46B7-BFCC-8105BC3056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3" y="0"/>
            <a:ext cx="121862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B22723C-D883-4845-B5DA-444479E3F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229" y="2480437"/>
            <a:ext cx="9492341" cy="1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072" y="3202016"/>
            <a:ext cx="8834978" cy="465138"/>
          </a:xfrm>
        </p:spPr>
        <p:txBody>
          <a:bodyPr>
            <a:noAutofit/>
          </a:bodyPr>
          <a:lstStyle>
            <a:lvl1pPr>
              <a:defRPr sz="6600" spc="-150"/>
            </a:lvl1pPr>
          </a:lstStyle>
          <a:p>
            <a:r>
              <a:rPr lang="he-IL"/>
              <a:t>כותרת שער פנימי קצרה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C2A8C0ED-019E-4094-9208-518E1DD2F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604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ללא תמונה טקסט ארו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75208_Mazeget_C3 NoTxt4.jpg" descr="275208_Mazeget_C3 NoTxt4.jpg">
            <a:extLst>
              <a:ext uri="{FF2B5EF4-FFF2-40B4-BE49-F238E27FC236}">
                <a16:creationId xmlns:a16="http://schemas.microsoft.com/office/drawing/2014/main" id="{A03DFBD2-ADB3-4CEB-BEC3-FB485FDA4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B22723C-D883-4845-B5DA-444479E3F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229" y="2480437"/>
            <a:ext cx="9492341" cy="1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072" y="2654433"/>
            <a:ext cx="8834978" cy="1357107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6000" spc="-150"/>
            </a:lvl1pPr>
          </a:lstStyle>
          <a:p>
            <a:r>
              <a:rPr lang="he-IL"/>
              <a:t>כותרת שער פנימי ארוכה</a:t>
            </a:r>
            <a:br>
              <a:rPr lang="he-IL"/>
            </a:br>
            <a:r>
              <a:rPr lang="he-IL"/>
              <a:t>עד 8 מילים בכותרת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C2A8C0ED-019E-4094-9208-518E1DD2F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558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עם תמונה טקסט קצ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47D6C0-A16B-4617-99D9-75B67D80F0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12192001" cy="6858000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 ולהעביר אחורה (מאחורי לוגו מנורה מבטחים, פלאח צהוב וטקסט קצר)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550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עם תמונה טקסט ארו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47D6C0-A16B-4617-99D9-75B67D80F0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12192001" cy="6858000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/>
              <a:t>תמונה מלאה- יש להעלות תמונה ולהעביר אחורה (מאחורי לוגו מנורה מבטחים, פלאח צהוב וטקסט ארוך)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70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בולטים ס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7AD2D992-26A8-4200-988D-5D1B0924F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BB08B-371A-4992-A3C3-E293FAB9E987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70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עם רקע מעוצב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75208_Mazeget_C3 NoTxt10.jpg" descr="275208_Mazeget_C3 NoTxt10.jpg">
            <a:extLst>
              <a:ext uri="{FF2B5EF4-FFF2-40B4-BE49-F238E27FC236}">
                <a16:creationId xmlns:a16="http://schemas.microsoft.com/office/drawing/2014/main" id="{8861A438-702A-42E5-A385-A6933504A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-3"/>
            <a:ext cx="12186227" cy="685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94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1B00302-DF9A-420A-8259-91FE705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53" y="496623"/>
            <a:ext cx="10653847" cy="77898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AF054D-3651-42A2-A6E6-261ABD40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B89C45-F62A-41F7-A0BA-678EAEE1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872" y="63753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663831"/>
                </a:solidFill>
              </a:defRPr>
            </a:lvl1pPr>
          </a:lstStyle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520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174625" indent="-174625" algn="r" defTabSz="914400" rtl="1" eaLnBrk="1" latinLnBrk="0" hangingPunct="1">
        <a:lnSpc>
          <a:spcPct val="90000"/>
        </a:lnSpc>
        <a:spcBef>
          <a:spcPts val="10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1pPr>
      <a:lvl2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2pPr>
      <a:lvl3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3pPr>
      <a:lvl4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4pPr>
      <a:lvl5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3BA4F98-460B-454A-8136-116D1883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מנורה מבטחים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33D2D541-ECFB-414C-8B68-78FB4C203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6148" y="4035377"/>
            <a:ext cx="10298113" cy="1381125"/>
          </a:xfrm>
        </p:spPr>
        <p:txBody>
          <a:bodyPr>
            <a:normAutofit/>
          </a:bodyPr>
          <a:lstStyle/>
          <a:p>
            <a:r>
              <a:rPr lang="he-IL" sz="2400" dirty="0"/>
              <a:t>אגף השקעות</a:t>
            </a:r>
          </a:p>
          <a:p>
            <a:r>
              <a:rPr lang="he-IL" dirty="0"/>
              <a:t>מרץ 22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F2EF20C-819D-4B25-9838-178731CD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1</a:t>
            </a:fld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C46F573-E188-4A4E-9905-B59B3A53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71" y="603849"/>
            <a:ext cx="1734963" cy="13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ארה"ב       	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5400" y="1332025"/>
            <a:ext cx="6736099" cy="30369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endParaRPr lang="he-IL" sz="1000" b="1" dirty="0"/>
          </a:p>
          <a:p>
            <a:pPr lvl="0">
              <a:lnSpc>
                <a:spcPct val="150000"/>
              </a:lnSpc>
            </a:pPr>
            <a:r>
              <a:rPr lang="he-IL" sz="3000" b="1" dirty="0"/>
              <a:t>בחודש פברואר מדד המחירים לצרכן בארה"ב עלה כצפוי ב 0.8% </a:t>
            </a:r>
            <a:r>
              <a:rPr lang="he-IL" sz="3000" b="1" dirty="0" err="1"/>
              <a:t>וב</a:t>
            </a:r>
            <a:r>
              <a:rPr lang="he-IL" sz="3000" b="1" dirty="0"/>
              <a:t> 7.9% שנה אחורה, עליה מ 7.5%.</a:t>
            </a:r>
          </a:p>
          <a:p>
            <a:pPr lvl="0">
              <a:lnSpc>
                <a:spcPct val="150000"/>
              </a:lnSpc>
            </a:pPr>
            <a:endParaRPr lang="he-IL" sz="1000" b="1" dirty="0"/>
          </a:p>
          <a:p>
            <a:pPr lvl="0">
              <a:lnSpc>
                <a:spcPct val="150000"/>
              </a:lnSpc>
            </a:pPr>
            <a:r>
              <a:rPr lang="he-IL" sz="3000" b="1" dirty="0"/>
              <a:t>אינפלציית הליבה עלתה ב 0.5% </a:t>
            </a:r>
            <a:r>
              <a:rPr lang="he-IL" sz="3000" b="1" dirty="0" err="1"/>
              <a:t>וב</a:t>
            </a:r>
            <a:r>
              <a:rPr lang="he-IL" sz="3000" b="1" dirty="0"/>
              <a:t> 6.4% שנה אחורה, האצה מ 6% לפני חודש.</a:t>
            </a:r>
          </a:p>
          <a:p>
            <a:pPr lvl="0">
              <a:lnSpc>
                <a:spcPct val="150000"/>
              </a:lnSpc>
            </a:pPr>
            <a:endParaRPr lang="he-IL" sz="7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br>
              <a:rPr lang="he-IL" dirty="0"/>
            </a:br>
            <a:endParaRPr lang="en-US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7555BEA-49AB-41B4-9060-ED4B9043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090" y="1054417"/>
            <a:ext cx="317019" cy="29263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A07770A-0A7E-4E21-A21E-FA697A06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2" y="1924050"/>
            <a:ext cx="486452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ישראל       - מדד חודש פברואר גבוה מהציפיות (הגבוהות)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6425" y="1330851"/>
            <a:ext cx="6293890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r>
              <a:rPr lang="he-IL" sz="3000" b="1" dirty="0"/>
              <a:t>מדד המחירים לצרכן לחודש פברואר עלה ב 0.7% לעומת תחזית השוק לעליה של 0.5%.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קצב האינפלציה עלה מ 3.1% בחודש הקודם ל 3.5%, הגבוה ביותר מאז 2011.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37BD3FE-3A28-461B-AE7F-528253AA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056576"/>
            <a:ext cx="295464" cy="28904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01C8F10-05A3-4AA4-B92F-B6AFD806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84" y="1841454"/>
            <a:ext cx="52101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C29BB-4458-4457-A1E7-F13F77BD4585}"/>
              </a:ext>
            </a:extLst>
          </p:cNvPr>
          <p:cNvSpPr txBox="1"/>
          <p:nvPr/>
        </p:nvSpPr>
        <p:spPr>
          <a:xfrm>
            <a:off x="2567126" y="902648"/>
            <a:ext cx="7057748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b="1" dirty="0"/>
              <a:t>Inflation Shock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E0F4C0F-7C18-4AA2-A2CA-BBFF461A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13" y="2503086"/>
            <a:ext cx="5629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ארה"ב      - הריבית מתחילה לעלות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43868" y="1285493"/>
            <a:ext cx="10097632" cy="30369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he-IL" sz="3000" b="1" dirty="0"/>
              <a:t>הפד העלה את הריבית בשיעור של 0.25%.</a:t>
            </a:r>
          </a:p>
          <a:p>
            <a:pPr lvl="0">
              <a:lnSpc>
                <a:spcPct val="150000"/>
              </a:lnSpc>
            </a:pPr>
            <a:endParaRPr lang="he-IL" sz="500" b="1" dirty="0"/>
          </a:p>
          <a:p>
            <a:pPr>
              <a:lnSpc>
                <a:spcPct val="150000"/>
              </a:lnSpc>
            </a:pPr>
            <a:r>
              <a:rPr lang="he-IL" sz="3000" b="1" dirty="0"/>
              <a:t>הפד היה מאוד ניצי בהודעתו כשהדגיש את מחויבותו להחזיר את סביבת האינפלציה ליעד של 2%, גם במחיר של המשך שיפור בשוק העבודה. </a:t>
            </a:r>
          </a:p>
          <a:p>
            <a:pPr>
              <a:lnSpc>
                <a:spcPct val="150000"/>
              </a:lnSpc>
            </a:pPr>
            <a:endParaRPr lang="he-IL" sz="500" b="1" dirty="0"/>
          </a:p>
          <a:p>
            <a:pPr>
              <a:lnSpc>
                <a:spcPct val="150000"/>
              </a:lnSpc>
            </a:pPr>
            <a:r>
              <a:rPr lang="he-IL" sz="3000" b="1" dirty="0"/>
              <a:t>מספר נגידים התבטאו שאלמלא המלחמה באוקראינה הם היו מעלים את הריבית בשיעור חד יותר של 0.5%.</a:t>
            </a:r>
          </a:p>
          <a:p>
            <a:pPr lvl="0">
              <a:lnSpc>
                <a:spcPct val="150000"/>
              </a:lnSpc>
            </a:pPr>
            <a:endParaRPr lang="he-IL" sz="7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br>
              <a:rPr lang="he-IL" dirty="0"/>
            </a:br>
            <a:endParaRPr lang="en-US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7555BEA-49AB-41B4-9060-ED4B9043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090" y="1054417"/>
            <a:ext cx="31701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ארה"ב       	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43868" y="1332025"/>
            <a:ext cx="10097632" cy="30369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endParaRPr lang="he-IL" sz="3000" b="1" dirty="0"/>
          </a:p>
          <a:p>
            <a:pPr lvl="0">
              <a:lnSpc>
                <a:spcPct val="150000"/>
              </a:lnSpc>
            </a:pPr>
            <a:endParaRPr lang="he-IL" sz="500" b="1" dirty="0"/>
          </a:p>
          <a:p>
            <a:pPr lvl="0">
              <a:lnSpc>
                <a:spcPct val="150000"/>
              </a:lnSpc>
            </a:pPr>
            <a:r>
              <a:rPr lang="he-IL" sz="3000" b="1" dirty="0"/>
              <a:t>החוזים מעריכים כעת שהפד ימשיך ויעלה את הריבית עד לרמה של 1.7% בסוף 2022 ועד ל 2.25% בסוף 2023.</a:t>
            </a:r>
          </a:p>
          <a:p>
            <a:pPr lvl="0">
              <a:lnSpc>
                <a:spcPct val="150000"/>
              </a:lnSpc>
            </a:pPr>
            <a:endParaRPr lang="he-IL" sz="500" b="1" dirty="0"/>
          </a:p>
          <a:p>
            <a:pPr lvl="0">
              <a:lnSpc>
                <a:spcPct val="150000"/>
              </a:lnSpc>
            </a:pPr>
            <a:endParaRPr lang="he-IL" sz="7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br>
              <a:rPr lang="he-IL" dirty="0"/>
            </a:br>
            <a:endParaRPr lang="en-US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0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7555BEA-49AB-41B4-9060-ED4B9043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090" y="1054417"/>
            <a:ext cx="31701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ישראל     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76400" y="1269019"/>
            <a:ext cx="10294390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בשוק המקומי צפויות גם כן מספר העלאות ריבית כבר החל מחודש אפריל ובשלושת הפגישות הקרובות של בנק ישראל.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העובדה ששוק העבודה ממשיך להפגין עוצמה והמשק מתאושש מחזק את הסבירות של העלאות הריבית הנ"ל.</a:t>
            </a:r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37BD3FE-3A28-461B-AE7F-528253AA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056576"/>
            <a:ext cx="295464" cy="2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ישראל     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76400" y="1269019"/>
            <a:ext cx="10294390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endParaRPr lang="he-IL" sz="3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השוק צופה כעת שלוש-ארבע העלאות ריבית לאזור 1% ריבית בסוף שנת 2022. </a:t>
            </a:r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37BD3FE-3A28-461B-AE7F-528253AA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056576"/>
            <a:ext cx="295464" cy="2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2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אירופה      - החלטת ריבית ניצית מהצפוי של ה </a:t>
            </a:r>
            <a:r>
              <a:rPr lang="en-US" dirty="0"/>
              <a:t>ECB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43867" y="1265414"/>
            <a:ext cx="10068139" cy="3278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he-IL" sz="1200" b="1" dirty="0"/>
          </a:p>
          <a:p>
            <a:pPr>
              <a:lnSpc>
                <a:spcPct val="150000"/>
              </a:lnSpc>
            </a:pPr>
            <a:endParaRPr lang="he-IL" b="1" dirty="0"/>
          </a:p>
          <a:p>
            <a:pPr>
              <a:lnSpc>
                <a:spcPct val="150000"/>
              </a:lnSpc>
            </a:pPr>
            <a:r>
              <a:rPr lang="he-IL" sz="3000" b="1" dirty="0"/>
              <a:t>ב </a:t>
            </a:r>
            <a:r>
              <a:rPr lang="en-US" sz="3000" b="1" dirty="0"/>
              <a:t>ECB</a:t>
            </a:r>
            <a:r>
              <a:rPr lang="he-IL" sz="3000" b="1" dirty="0"/>
              <a:t> ולמרות המלחמה באוקראינה שעשויה לפגוע בצמיחה בגוש הצהירו על האצה בלוחות הזמנים של צמצום ההרחבה הכמותית שהיא תנאי מקדים לתחילת העלאות ריבית.</a:t>
            </a:r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5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2D95AB9-B294-4451-8CA1-381581C6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41" y="1035647"/>
            <a:ext cx="32311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התשואות והמרווחים באג"ח במגמת עליה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12472" y="1588196"/>
            <a:ext cx="10361065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r>
              <a:rPr lang="he-IL" sz="3000" b="1" dirty="0"/>
              <a:t>תשואות אגרות החוב בארץ ובעולם במגמת עליה.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he-IL" sz="3000" b="1" dirty="0"/>
              <a:t>  אג"ח אמריקאי ל 10 שנים שנסחר בתחילת השנה </a:t>
            </a:r>
            <a:r>
              <a:rPr lang="he-IL" sz="3000" b="1" dirty="0" err="1"/>
              <a:t>בקצת</a:t>
            </a:r>
            <a:r>
              <a:rPr lang="he-IL" sz="3000" b="1" dirty="0"/>
              <a:t> יותר מ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he-IL" sz="3000" b="1" dirty="0"/>
              <a:t>  1.5% נסחר כעת ברמה של 2.3%.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D5BD3AE-5B45-42D8-9139-8B086484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13" y="3534450"/>
            <a:ext cx="4123335" cy="23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התשואות והמרווחים באג"ח במגמת עליה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09725" y="1269019"/>
            <a:ext cx="10361065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endParaRPr lang="he-IL" sz="32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מרווחי אג"ח </a:t>
            </a:r>
            <a:r>
              <a:rPr lang="he-IL" sz="3000" b="1" dirty="0" err="1"/>
              <a:t>קונצרניות</a:t>
            </a:r>
            <a:r>
              <a:rPr lang="he-IL" sz="3000" b="1" dirty="0"/>
              <a:t> בישראל עלו פחות מאשר במדינות האחרות ובכל הדרוגים. 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מרווחי אג"ח </a:t>
            </a:r>
            <a:r>
              <a:rPr lang="en-US" sz="3000" b="1" dirty="0"/>
              <a:t>HY</a:t>
            </a:r>
            <a:r>
              <a:rPr lang="he-IL" sz="3000" b="1" dirty="0"/>
              <a:t> בארה"ב עלו מתחילת השנה </a:t>
            </a:r>
            <a:r>
              <a:rPr lang="he-IL" sz="3000" b="1" dirty="0" err="1"/>
              <a:t>בכ</a:t>
            </a:r>
            <a:r>
              <a:rPr lang="he-IL" sz="3000" b="1" dirty="0"/>
              <a:t> 1% ובאירופה </a:t>
            </a:r>
            <a:r>
              <a:rPr lang="he-IL" sz="3000" b="1" dirty="0" err="1"/>
              <a:t>בכ</a:t>
            </a:r>
            <a:r>
              <a:rPr lang="he-IL" sz="3000" b="1" dirty="0"/>
              <a:t> 1.2% בעוד שבישראל הם עלו </a:t>
            </a:r>
            <a:r>
              <a:rPr lang="he-IL" sz="3000" b="1" dirty="0" err="1"/>
              <a:t>בכ</a:t>
            </a:r>
            <a:r>
              <a:rPr lang="he-IL" sz="3000" b="1" dirty="0"/>
              <a:t> 0.3% בלבד.</a:t>
            </a:r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F767219-0E01-4934-8573-E6DEEC96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B5BB7873-BC28-4ED8-B3E3-237015B9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אגף השקעות – נעים להכיר</a:t>
            </a:r>
          </a:p>
        </p:txBody>
      </p:sp>
    </p:spTree>
    <p:extLst>
      <p:ext uri="{BB962C8B-B14F-4D97-AF65-F5344CB8AC3E}">
        <p14:creationId xmlns:p14="http://schemas.microsoft.com/office/powerpoint/2010/main" val="238377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EE6BE7-219F-4DCE-AAAB-4064D85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תשואות אפיקי השקעה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3DC47D9-E903-4AA8-B8C2-4BA2DBF8E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שנת 2022</a:t>
            </a:r>
          </a:p>
        </p:txBody>
      </p:sp>
      <p:graphicFrame>
        <p:nvGraphicFramePr>
          <p:cNvPr id="9" name="אובייקט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93611812"/>
              </p:ext>
            </p:extLst>
          </p:nvPr>
        </p:nvGraphicFramePr>
        <p:xfrm>
          <a:off x="1259680" y="1557765"/>
          <a:ext cx="10579100" cy="465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4B60DBB-B19E-4523-BA0B-46308F5C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20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05BC10C-0039-4F58-8A27-E49C39859585}"/>
              </a:ext>
            </a:extLst>
          </p:cNvPr>
          <p:cNvSpPr/>
          <p:nvPr/>
        </p:nvSpPr>
        <p:spPr>
          <a:xfrm>
            <a:off x="6839611" y="1591208"/>
            <a:ext cx="2333626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44E87-00B8-43F7-B601-2BBE4530B2AA}"/>
              </a:ext>
            </a:extLst>
          </p:cNvPr>
          <p:cNvSpPr txBox="1"/>
          <p:nvPr/>
        </p:nvSpPr>
        <p:spPr>
          <a:xfrm>
            <a:off x="6777368" y="1641680"/>
            <a:ext cx="245811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u="sng" dirty="0"/>
              <a:t>אגרות החוב בתשואות שליליות מתחילת השנה</a:t>
            </a:r>
          </a:p>
          <a:p>
            <a:endParaRPr lang="he-IL" sz="1400" b="1" u="sng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B061EB7-19E6-4B37-B62D-DC49E1D3536A}"/>
              </a:ext>
            </a:extLst>
          </p:cNvPr>
          <p:cNvSpPr/>
          <p:nvPr/>
        </p:nvSpPr>
        <p:spPr>
          <a:xfrm>
            <a:off x="10012101" y="1591208"/>
            <a:ext cx="1826679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D9DAD-CFE6-48DB-B819-83FF46AEEA66}"/>
              </a:ext>
            </a:extLst>
          </p:cNvPr>
          <p:cNvSpPr txBox="1"/>
          <p:nvPr/>
        </p:nvSpPr>
        <p:spPr>
          <a:xfrm>
            <a:off x="10018980" y="1591208"/>
            <a:ext cx="18266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u="sng" dirty="0"/>
              <a:t>אירו במגמת החלשות</a:t>
            </a:r>
          </a:p>
        </p:txBody>
      </p:sp>
    </p:spTree>
    <p:extLst>
      <p:ext uri="{BB962C8B-B14F-4D97-AF65-F5344CB8AC3E}">
        <p14:creationId xmlns:p14="http://schemas.microsoft.com/office/powerpoint/2010/main" val="23829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4FBA-BDC7-4E97-97A3-DD893C7B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סקטורים גלובליים מתחילת השנה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5D3D8-782C-4B80-AC78-CF1717AF71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724B4-50CD-4CF1-B4D3-22580165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454"/>
            <a:ext cx="12192000" cy="44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0919C85-FAC8-46FE-8C5A-5C18F329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58" y="1571237"/>
            <a:ext cx="10119839" cy="528676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82C12B4-F8A5-43CE-A9AD-967E51A2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49" y="1803423"/>
            <a:ext cx="3877408" cy="2975106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206DB15F-17D4-41BA-AE28-508266D36841}"/>
              </a:ext>
            </a:extLst>
          </p:cNvPr>
          <p:cNvSpPr/>
          <p:nvPr/>
        </p:nvSpPr>
        <p:spPr>
          <a:xfrm>
            <a:off x="3804659" y="458869"/>
            <a:ext cx="7898316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e-IL" sz="3800" b="1" dirty="0">
                <a:solidFill>
                  <a:schemeClr val="bg1"/>
                </a:solidFill>
                <a:latin typeface="+mj-lt"/>
                <a:ea typeface="+mj-ea"/>
              </a:rPr>
              <a:t>פרספקטיבה מתחילת הקורונה ועד היום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E29CA26-5818-4CDE-BFE6-43DABC45E606}"/>
              </a:ext>
            </a:extLst>
          </p:cNvPr>
          <p:cNvSpPr/>
          <p:nvPr/>
        </p:nvSpPr>
        <p:spPr>
          <a:xfrm>
            <a:off x="2647291" y="1002658"/>
            <a:ext cx="905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663831"/>
                </a:solidFill>
              </a:rPr>
              <a:t>מחירי מניות שהגיעו </a:t>
            </a:r>
            <a:r>
              <a:rPr lang="he-IL" sz="2400" b="1" dirty="0" err="1">
                <a:solidFill>
                  <a:srgbClr val="663831"/>
                </a:solidFill>
              </a:rPr>
              <a:t>לתמחורים</a:t>
            </a:r>
            <a:r>
              <a:rPr lang="he-IL" sz="2400" b="1" dirty="0">
                <a:solidFill>
                  <a:srgbClr val="663831"/>
                </a:solidFill>
              </a:rPr>
              <a:t> שקשה להסביר מתקנים למחירים סבירים</a:t>
            </a:r>
          </a:p>
        </p:txBody>
      </p:sp>
    </p:spTree>
    <p:extLst>
      <p:ext uri="{BB962C8B-B14F-4D97-AF65-F5344CB8AC3E}">
        <p14:creationId xmlns:p14="http://schemas.microsoft.com/office/powerpoint/2010/main" val="163134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5A40E5A-C32C-4BA1-B157-9FC5F0057E2C}"/>
              </a:ext>
            </a:extLst>
          </p:cNvPr>
          <p:cNvSpPr/>
          <p:nvPr/>
        </p:nvSpPr>
        <p:spPr>
          <a:xfrm>
            <a:off x="10005134" y="2281561"/>
            <a:ext cx="1562470" cy="941034"/>
          </a:xfrm>
          <a:prstGeom prst="roundRect">
            <a:avLst/>
          </a:prstGeom>
          <a:noFill/>
          <a:ln w="57150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B5314A2F-6B80-4B5B-9D11-FAB74634CDD2}"/>
              </a:ext>
            </a:extLst>
          </p:cNvPr>
          <p:cNvSpPr/>
          <p:nvPr/>
        </p:nvSpPr>
        <p:spPr>
          <a:xfrm flipH="1">
            <a:off x="8705296" y="2467991"/>
            <a:ext cx="870010" cy="568171"/>
          </a:xfrm>
          <a:prstGeom prst="rightArrow">
            <a:avLst/>
          </a:prstGeom>
          <a:solidFill>
            <a:srgbClr val="FEFEFE"/>
          </a:solidFill>
          <a:ln w="3810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4DCBF85E-69DC-4B52-8F15-B09D33286810}"/>
              </a:ext>
            </a:extLst>
          </p:cNvPr>
          <p:cNvSpPr/>
          <p:nvPr/>
        </p:nvSpPr>
        <p:spPr>
          <a:xfrm>
            <a:off x="6712998" y="2281561"/>
            <a:ext cx="1562470" cy="941034"/>
          </a:xfrm>
          <a:prstGeom prst="roundRect">
            <a:avLst/>
          </a:prstGeom>
          <a:noFill/>
          <a:ln w="5715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9D88C915-3B8E-4474-8683-6539B26C9046}"/>
              </a:ext>
            </a:extLst>
          </p:cNvPr>
          <p:cNvSpPr/>
          <p:nvPr/>
        </p:nvSpPr>
        <p:spPr>
          <a:xfrm flipH="1">
            <a:off x="5479003" y="2467992"/>
            <a:ext cx="870010" cy="568171"/>
          </a:xfrm>
          <a:prstGeom prst="rightArrow">
            <a:avLst/>
          </a:prstGeom>
          <a:solidFill>
            <a:srgbClr val="FEFEFE"/>
          </a:solidFill>
          <a:ln w="3810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A04E4FE3-AAF2-4B09-8EE7-3D3B7CC5A1F6}"/>
              </a:ext>
            </a:extLst>
          </p:cNvPr>
          <p:cNvSpPr/>
          <p:nvPr/>
        </p:nvSpPr>
        <p:spPr>
          <a:xfrm rot="16200000" flipH="1">
            <a:off x="3603324" y="3579920"/>
            <a:ext cx="870010" cy="568171"/>
          </a:xfrm>
          <a:prstGeom prst="rightArrow">
            <a:avLst/>
          </a:prstGeom>
          <a:solidFill>
            <a:srgbClr val="FEFEFE"/>
          </a:solidFill>
          <a:ln w="3810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C07DD010-160E-4E0B-8B36-73ACA538F5FE}"/>
              </a:ext>
            </a:extLst>
          </p:cNvPr>
          <p:cNvSpPr/>
          <p:nvPr/>
        </p:nvSpPr>
        <p:spPr>
          <a:xfrm rot="10800000" flipH="1">
            <a:off x="5292143" y="4773374"/>
            <a:ext cx="870010" cy="568171"/>
          </a:xfrm>
          <a:prstGeom prst="rightArrow">
            <a:avLst/>
          </a:prstGeom>
          <a:solidFill>
            <a:srgbClr val="FEFEFE"/>
          </a:solidFill>
          <a:ln w="3810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61B20EB-48C7-40D7-A00C-F4CD2074B5D9}"/>
              </a:ext>
            </a:extLst>
          </p:cNvPr>
          <p:cNvSpPr/>
          <p:nvPr/>
        </p:nvSpPr>
        <p:spPr>
          <a:xfrm>
            <a:off x="3257094" y="4628081"/>
            <a:ext cx="1562470" cy="941034"/>
          </a:xfrm>
          <a:prstGeom prst="roundRect">
            <a:avLst/>
          </a:prstGeom>
          <a:noFill/>
          <a:ln w="5715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08CEFBF7-9B16-4493-B7A5-51388C67E505}"/>
              </a:ext>
            </a:extLst>
          </p:cNvPr>
          <p:cNvSpPr/>
          <p:nvPr/>
        </p:nvSpPr>
        <p:spPr>
          <a:xfrm>
            <a:off x="3420862" y="2281559"/>
            <a:ext cx="1562470" cy="941034"/>
          </a:xfrm>
          <a:prstGeom prst="roundRect">
            <a:avLst/>
          </a:prstGeom>
          <a:noFill/>
          <a:ln w="5715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1F8779-1BBA-44E7-8A8C-F58A9B60C0AD}"/>
              </a:ext>
            </a:extLst>
          </p:cNvPr>
          <p:cNvSpPr txBox="1"/>
          <p:nvPr/>
        </p:nvSpPr>
        <p:spPr>
          <a:xfrm>
            <a:off x="10034884" y="2428909"/>
            <a:ext cx="12946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663831"/>
                </a:solidFill>
              </a:rPr>
              <a:t>שוק אינפלציוני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EAE73C-FD89-4E0E-A0D0-4D46833F69BB}"/>
              </a:ext>
            </a:extLst>
          </p:cNvPr>
          <p:cNvSpPr txBox="1"/>
          <p:nvPr/>
        </p:nvSpPr>
        <p:spPr>
          <a:xfrm>
            <a:off x="6453372" y="2308117"/>
            <a:ext cx="17541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663831"/>
                </a:solidFill>
              </a:rPr>
              <a:t>האטה משמעותית/ </a:t>
            </a:r>
          </a:p>
          <a:p>
            <a:r>
              <a:rPr lang="he-IL" b="1" dirty="0">
                <a:solidFill>
                  <a:srgbClr val="663831"/>
                </a:solidFill>
              </a:rPr>
              <a:t>מיתון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46A0A-73FD-4289-B5AA-127BB22A7B17}"/>
              </a:ext>
            </a:extLst>
          </p:cNvPr>
          <p:cNvSpPr txBox="1"/>
          <p:nvPr/>
        </p:nvSpPr>
        <p:spPr>
          <a:xfrm>
            <a:off x="3209660" y="4628081"/>
            <a:ext cx="12165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663831"/>
                </a:solidFill>
              </a:rPr>
              <a:t>הורדת תחזיות לרווחיות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A2AB7-78AB-4028-9DA1-97673ECBA3C7}"/>
              </a:ext>
            </a:extLst>
          </p:cNvPr>
          <p:cNvSpPr txBox="1"/>
          <p:nvPr/>
        </p:nvSpPr>
        <p:spPr>
          <a:xfrm>
            <a:off x="3551068" y="2299312"/>
            <a:ext cx="12684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663831"/>
                </a:solidFill>
              </a:rPr>
              <a:t>בנקים מרכזיים לא תומכים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050EDC2-A30B-43B4-B27B-C4043578839A}"/>
              </a:ext>
            </a:extLst>
          </p:cNvPr>
          <p:cNvSpPr/>
          <p:nvPr/>
        </p:nvSpPr>
        <p:spPr>
          <a:xfrm>
            <a:off x="6658889" y="4586943"/>
            <a:ext cx="1562470" cy="941034"/>
          </a:xfrm>
          <a:prstGeom prst="roundRect">
            <a:avLst/>
          </a:prstGeom>
          <a:noFill/>
          <a:ln w="57150">
            <a:solidFill>
              <a:srgbClr val="66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B8264-9540-4201-A563-4526963D62F0}"/>
              </a:ext>
            </a:extLst>
          </p:cNvPr>
          <p:cNvSpPr txBox="1"/>
          <p:nvPr/>
        </p:nvSpPr>
        <p:spPr>
          <a:xfrm>
            <a:off x="6631285" y="4578091"/>
            <a:ext cx="15624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663831"/>
                </a:solidFill>
              </a:rPr>
              <a:t>תמות: צמיחה, סחורות, דפנסיבי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6975B2D6-C50F-431F-8518-224A5971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62" y="4146651"/>
            <a:ext cx="2457450" cy="1590675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8DCAD1BF-885E-420C-A454-FE37EAFC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370391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3E782483-C2A0-436A-A5F7-E3AD3294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B6CAAA19-54C9-4190-BF41-2F19F871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24</a:t>
            </a:fld>
            <a:endParaRPr lang="he-IL" dirty="0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845B627F-0878-4FE4-9892-763583E67F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24952" y="1808797"/>
          <a:ext cx="10491952" cy="3729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004">
                  <a:extLst>
                    <a:ext uri="{9D8B030D-6E8A-4147-A177-3AD203B41FA5}">
                      <a16:colId xmlns:a16="http://schemas.microsoft.com/office/drawing/2014/main" val="1719919973"/>
                    </a:ext>
                  </a:extLst>
                </a:gridCol>
                <a:gridCol w="1504578">
                  <a:extLst>
                    <a:ext uri="{9D8B030D-6E8A-4147-A177-3AD203B41FA5}">
                      <a16:colId xmlns:a16="http://schemas.microsoft.com/office/drawing/2014/main" val="4232219474"/>
                    </a:ext>
                  </a:extLst>
                </a:gridCol>
                <a:gridCol w="1970370">
                  <a:extLst>
                    <a:ext uri="{9D8B030D-6E8A-4147-A177-3AD203B41FA5}">
                      <a16:colId xmlns:a16="http://schemas.microsoft.com/office/drawing/2014/main" val="1668965508"/>
                    </a:ext>
                  </a:extLst>
                </a:gridCol>
              </a:tblGrid>
              <a:tr h="48951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הערות</a:t>
                      </a:r>
                      <a:endParaRPr lang="he-I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מגמה</a:t>
                      </a:r>
                      <a:endParaRPr lang="he-I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אפיק</a:t>
                      </a:r>
                      <a:endParaRPr lang="he-I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D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93128"/>
                  </a:ext>
                </a:extLst>
              </a:tr>
              <a:tr h="46503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מגבלת גודל, סחירות נמוכה, מבנה השוק מרוכז במספר חברות ערך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מניות ישראל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78832"/>
                  </a:ext>
                </a:extLst>
              </a:tr>
              <a:tr h="465039">
                <a:tc>
                  <a:txBody>
                    <a:bodyPr/>
                    <a:lstStyle/>
                    <a:p>
                      <a:pPr marL="342900" indent="-342900" algn="r" rtl="1"/>
                      <a:r>
                        <a:rPr lang="he-IL" sz="1600" dirty="0">
                          <a:solidFill>
                            <a:srgbClr val="663831"/>
                          </a:solidFill>
                        </a:rPr>
                        <a:t>משקל יתר בסקטורים צמיחה (</a:t>
                      </a:r>
                      <a:r>
                        <a:rPr lang="en-US" sz="1600" dirty="0">
                          <a:solidFill>
                            <a:srgbClr val="663831"/>
                          </a:solidFill>
                        </a:rPr>
                        <a:t>GARP</a:t>
                      </a:r>
                      <a:r>
                        <a:rPr lang="he-IL" sz="1600" dirty="0">
                          <a:solidFill>
                            <a:srgbClr val="663831"/>
                          </a:solidFill>
                        </a:rPr>
                        <a:t>) בשילוב עם משקל יתר בתמות שייהנו מגידול בצריכת השירותים ו-</a:t>
                      </a:r>
                      <a:r>
                        <a:rPr lang="en-US" sz="1600" dirty="0">
                          <a:solidFill>
                            <a:srgbClr val="663831"/>
                          </a:solidFill>
                        </a:rPr>
                        <a:t>CAPEX</a:t>
                      </a:r>
                      <a:r>
                        <a:rPr lang="he-IL" sz="1600" dirty="0">
                          <a:solidFill>
                            <a:srgbClr val="663831"/>
                          </a:solidFill>
                        </a:rPr>
                        <a:t> </a:t>
                      </a:r>
                      <a:r>
                        <a:rPr lang="he-IL" sz="1600" dirty="0" err="1">
                          <a:solidFill>
                            <a:srgbClr val="663831"/>
                          </a:solidFill>
                        </a:rPr>
                        <a:t>אלוקציה</a:t>
                      </a:r>
                      <a:r>
                        <a:rPr lang="he-IL" sz="1600" dirty="0">
                          <a:solidFill>
                            <a:srgbClr val="663831"/>
                          </a:solidFill>
                        </a:rPr>
                        <a:t> גיאוגרפית- משקל יתר במדדי "צמיחה", בעיקר ארה"ב וסין, על חשבון שווקים מתעוררים (ללא סין)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מניות חו"ל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88703"/>
                  </a:ext>
                </a:extLst>
              </a:tr>
              <a:tr h="46503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 err="1">
                          <a:solidFill>
                            <a:srgbClr val="663831"/>
                          </a:solidFill>
                          <a:effectLst/>
                        </a:rPr>
                        <a:t>מח"מ</a:t>
                      </a:r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קצר-בינוני לאור עלייה בסביבת האינפלציה, ושינוי מגמה של בנקים מרכזיים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אג"ח ממשלתי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27044"/>
                  </a:ext>
                </a:extLst>
              </a:tr>
              <a:tr h="46503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מרווחים חזרו לרמתם הנמוכה היסטורי,  התרכזות בדירוגים גבוהים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אג"ח </a:t>
                      </a:r>
                      <a:r>
                        <a:rPr lang="he-IL" sz="1600" u="none" strike="noStrike" dirty="0" err="1">
                          <a:solidFill>
                            <a:srgbClr val="663831"/>
                          </a:solidFill>
                          <a:effectLst/>
                        </a:rPr>
                        <a:t>קונצרני</a:t>
                      </a:r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בישראל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45690"/>
                  </a:ext>
                </a:extLst>
              </a:tr>
              <a:tr h="42569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מרווחים נמוכים לא מותירים מקום לרווחי הון</a:t>
                      </a:r>
                      <a:endParaRPr lang="en-US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נכסי חוב בחו"ל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16854"/>
                  </a:ext>
                </a:extLst>
              </a:tr>
              <a:tr h="67788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קרנות השקעה לרבות קרנות חוב כאלטרנטיבה לשוק הסחיר, השקעה בתשתיות נדל"ן ישיר והעמקת השקעות פרטיות</a:t>
                      </a:r>
                      <a:endParaRPr lang="he-IL" sz="20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5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5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solidFill>
                            <a:srgbClr val="663831"/>
                          </a:solidFill>
                          <a:effectLst/>
                        </a:rPr>
                        <a:t> נכסים אלטרנטיביים</a:t>
                      </a:r>
                      <a:endParaRPr lang="he-IL" sz="1600" b="0" i="0" u="none" strike="noStrike" dirty="0">
                        <a:solidFill>
                          <a:srgbClr val="6638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9042"/>
                  </a:ext>
                </a:extLst>
              </a:tr>
            </a:tbl>
          </a:graphicData>
        </a:graphic>
      </p:graphicFrame>
      <p:pic>
        <p:nvPicPr>
          <p:cNvPr id="21" name="גרפיקה 20" descr="חץ קו ישר">
            <a:extLst>
              <a:ext uri="{FF2B5EF4-FFF2-40B4-BE49-F238E27FC236}">
                <a16:creationId xmlns:a16="http://schemas.microsoft.com/office/drawing/2014/main" id="{0D0C8B6F-03B4-4BD0-A4C6-B6F23155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97651" y="4016177"/>
            <a:ext cx="362309" cy="362309"/>
          </a:xfrm>
          <a:prstGeom prst="rect">
            <a:avLst/>
          </a:prstGeom>
        </p:spPr>
      </p:pic>
      <p:pic>
        <p:nvPicPr>
          <p:cNvPr id="22" name="גרפיקה 21" descr="חץ קו ישר">
            <a:extLst>
              <a:ext uri="{FF2B5EF4-FFF2-40B4-BE49-F238E27FC236}">
                <a16:creationId xmlns:a16="http://schemas.microsoft.com/office/drawing/2014/main" id="{DA147829-7B23-4369-9BDA-E557A50AD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672960" y="2940709"/>
            <a:ext cx="614273" cy="362309"/>
          </a:xfrm>
          <a:prstGeom prst="rect">
            <a:avLst/>
          </a:prstGeom>
        </p:spPr>
      </p:pic>
      <p:pic>
        <p:nvPicPr>
          <p:cNvPr id="24" name="גרפיקה 23" descr="חץ קו ישר">
            <a:extLst>
              <a:ext uri="{FF2B5EF4-FFF2-40B4-BE49-F238E27FC236}">
                <a16:creationId xmlns:a16="http://schemas.microsoft.com/office/drawing/2014/main" id="{753FA80D-FB98-401B-AF1C-56D3032A5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97651" y="5011102"/>
            <a:ext cx="362309" cy="362309"/>
          </a:xfrm>
          <a:prstGeom prst="rect">
            <a:avLst/>
          </a:prstGeom>
        </p:spPr>
      </p:pic>
      <p:pic>
        <p:nvPicPr>
          <p:cNvPr id="12" name="Picture 2" descr="https://fireglasstie03.menoramx.local/resources?shortenID=dd776b1e-a493-4246-9d38-f9e70db2e059&amp;signature=3f4e77dbdbbad2f31cb25f3aff500dae38d7383d32dd8bd4b9076c63848b964d&amp;IsSync=&amp;result=">
            <a:extLst>
              <a:ext uri="{FF2B5EF4-FFF2-40B4-BE49-F238E27FC236}">
                <a16:creationId xmlns:a16="http://schemas.microsoft.com/office/drawing/2014/main" id="{874ED52B-C0A9-412E-8B39-DB48C556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51" y="2332404"/>
            <a:ext cx="36360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גרפיקה 13" descr="חץ קו ישר">
            <a:extLst>
              <a:ext uri="{FF2B5EF4-FFF2-40B4-BE49-F238E27FC236}">
                <a16:creationId xmlns:a16="http://schemas.microsoft.com/office/drawing/2014/main" id="{8572C5D6-3460-4F82-BD61-4B6E0013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97651" y="4484150"/>
            <a:ext cx="362309" cy="362309"/>
          </a:xfrm>
          <a:prstGeom prst="rect">
            <a:avLst/>
          </a:prstGeom>
        </p:spPr>
      </p:pic>
      <p:pic>
        <p:nvPicPr>
          <p:cNvPr id="15" name="גרפיקה 14" descr="חץ קו ישר">
            <a:extLst>
              <a:ext uri="{FF2B5EF4-FFF2-40B4-BE49-F238E27FC236}">
                <a16:creationId xmlns:a16="http://schemas.microsoft.com/office/drawing/2014/main" id="{5C0547BA-1558-4E49-9D1A-745E68D12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97651" y="3571546"/>
            <a:ext cx="362309" cy="3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8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F1A0A5B-8961-4F92-AEE5-A6EA8ABC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25</a:t>
            </a:fld>
            <a:endParaRPr lang="he-IL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AFBB02E0-8104-4F6B-A29A-101B9716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השקעה בנכסים אלטרנטיביים</a:t>
            </a:r>
          </a:p>
        </p:txBody>
      </p:sp>
    </p:spTree>
    <p:extLst>
      <p:ext uri="{BB962C8B-B14F-4D97-AF65-F5344CB8AC3E}">
        <p14:creationId xmlns:p14="http://schemas.microsoft.com/office/powerpoint/2010/main" val="359607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אשראי – הלוואות לא סחירות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תעודת זהות תיק אשראי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26</a:t>
            </a:fld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DEAEF1D-3FCB-489F-89BC-77C26100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4" y="1531364"/>
            <a:ext cx="9406746" cy="45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69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אשראי – הלוואות לא סחירות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הרכב תיק האשראי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27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522719A-EE77-48A1-9AD6-3E4033DF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02" y="1547780"/>
            <a:ext cx="8518674" cy="45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אשראי לא סחיר</a:t>
            </a:r>
          </a:p>
        </p:txBody>
      </p:sp>
      <p:sp>
        <p:nvSpPr>
          <p:cNvPr id="20" name="מציין מיקום טקסט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השתתפות במימון פרויקטים ותשתיות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295292" y="1560965"/>
            <a:ext cx="7732564" cy="4408488"/>
          </a:xfrm>
          <a:prstGeom prst="rect">
            <a:avLst/>
          </a:prstGeom>
        </p:spPr>
      </p:pic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889-B990-4AE0-A66B-072869857056}" type="slidenum">
              <a:rPr lang="he-IL" smtClean="0"/>
              <a:pPr/>
              <a:t>28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731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אשראי	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29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FE869DA-4313-4E13-87EA-E275874E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70936"/>
            <a:ext cx="11449050" cy="6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4C9618-1CFE-42C9-BDD9-C91790A8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מנורה מבטחים אגף השקעות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67D2C-63FD-4035-A18D-8A2DAC676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ניהול נכסים בהיקף של קרוב ל 270 מיליארד ₪ 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F74DA7A-02CE-46D1-92D1-E071806B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</a:t>
            </a:fld>
            <a:endParaRPr lang="he-IL" dirty="0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E50DBF5D-1293-4BCB-91E1-008B28534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65138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0" name="object 8">
            <a:extLst>
              <a:ext uri="{FF2B5EF4-FFF2-40B4-BE49-F238E27FC236}">
                <a16:creationId xmlns:a16="http://schemas.microsoft.com/office/drawing/2014/main" id="{74F402C7-47A9-4DF5-AAA1-3C95F65C058A}"/>
              </a:ext>
            </a:extLst>
          </p:cNvPr>
          <p:cNvGrpSpPr/>
          <p:nvPr/>
        </p:nvGrpSpPr>
        <p:grpSpPr>
          <a:xfrm>
            <a:off x="4047511" y="2603295"/>
            <a:ext cx="4403151" cy="2640369"/>
            <a:chOff x="2912211" y="3802604"/>
            <a:chExt cx="10355580" cy="5358130"/>
          </a:xfrm>
        </p:grpSpPr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A1247390-C52B-46C1-A837-EE64CA8F1F74}"/>
                </a:ext>
              </a:extLst>
            </p:cNvPr>
            <p:cNvSpPr/>
            <p:nvPr/>
          </p:nvSpPr>
          <p:spPr>
            <a:xfrm>
              <a:off x="5823926" y="4000299"/>
              <a:ext cx="2268220" cy="2557145"/>
            </a:xfrm>
            <a:custGeom>
              <a:avLst/>
              <a:gdLst/>
              <a:ahLst/>
              <a:cxnLst/>
              <a:rect l="l" t="t" r="r" b="b"/>
              <a:pathLst>
                <a:path w="2268220" h="2557145">
                  <a:moveTo>
                    <a:pt x="0" y="0"/>
                  </a:moveTo>
                  <a:lnTo>
                    <a:pt x="0" y="800595"/>
                  </a:lnTo>
                  <a:lnTo>
                    <a:pt x="2267661" y="2556725"/>
                  </a:lnTo>
                  <a:lnTo>
                    <a:pt x="2267661" y="1756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2A65E0E1-4098-4CC7-B153-5DD118FBD347}"/>
                </a:ext>
              </a:extLst>
            </p:cNvPr>
            <p:cNvSpPr/>
            <p:nvPr/>
          </p:nvSpPr>
          <p:spPr>
            <a:xfrm>
              <a:off x="5823922" y="3802604"/>
              <a:ext cx="2268220" cy="1953895"/>
            </a:xfrm>
            <a:custGeom>
              <a:avLst/>
              <a:gdLst/>
              <a:ahLst/>
              <a:cxnLst/>
              <a:rect l="l" t="t" r="r" b="b"/>
              <a:pathLst>
                <a:path w="2268220" h="1953895">
                  <a:moveTo>
                    <a:pt x="2267661" y="0"/>
                  </a:moveTo>
                  <a:lnTo>
                    <a:pt x="2214761" y="98"/>
                  </a:lnTo>
                  <a:lnTo>
                    <a:pt x="2109273" y="882"/>
                  </a:lnTo>
                  <a:lnTo>
                    <a:pt x="2004206" y="2451"/>
                  </a:lnTo>
                  <a:lnTo>
                    <a:pt x="1899564" y="4804"/>
                  </a:lnTo>
                  <a:lnTo>
                    <a:pt x="1795355" y="7939"/>
                  </a:lnTo>
                  <a:lnTo>
                    <a:pt x="1691584" y="11857"/>
                  </a:lnTo>
                  <a:lnTo>
                    <a:pt x="1588255" y="16558"/>
                  </a:lnTo>
                  <a:lnTo>
                    <a:pt x="1485376" y="22040"/>
                  </a:lnTo>
                  <a:lnTo>
                    <a:pt x="1382952" y="28303"/>
                  </a:lnTo>
                  <a:lnTo>
                    <a:pt x="1280989" y="35346"/>
                  </a:lnTo>
                  <a:lnTo>
                    <a:pt x="1179492" y="43169"/>
                  </a:lnTo>
                  <a:lnTo>
                    <a:pt x="1078467" y="51772"/>
                  </a:lnTo>
                  <a:lnTo>
                    <a:pt x="977920" y="61154"/>
                  </a:lnTo>
                  <a:lnTo>
                    <a:pt x="877857" y="71314"/>
                  </a:lnTo>
                  <a:lnTo>
                    <a:pt x="778283" y="82253"/>
                  </a:lnTo>
                  <a:lnTo>
                    <a:pt x="679204" y="93968"/>
                  </a:lnTo>
                  <a:lnTo>
                    <a:pt x="580626" y="106461"/>
                  </a:lnTo>
                  <a:lnTo>
                    <a:pt x="482555" y="119730"/>
                  </a:lnTo>
                  <a:lnTo>
                    <a:pt x="384996" y="133774"/>
                  </a:lnTo>
                  <a:lnTo>
                    <a:pt x="287955" y="148594"/>
                  </a:lnTo>
                  <a:lnTo>
                    <a:pt x="191439" y="164189"/>
                  </a:lnTo>
                  <a:lnTo>
                    <a:pt x="95451" y="180558"/>
                  </a:lnTo>
                  <a:lnTo>
                    <a:pt x="0" y="197700"/>
                  </a:lnTo>
                  <a:lnTo>
                    <a:pt x="2267661" y="1953831"/>
                  </a:lnTo>
                  <a:lnTo>
                    <a:pt x="2267661" y="0"/>
                  </a:lnTo>
                  <a:close/>
                </a:path>
              </a:pathLst>
            </a:custGeom>
            <a:solidFill>
              <a:srgbClr val="AEA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5E61C82A-4D87-4588-8AF6-FE1C4B91CA9A}"/>
                </a:ext>
              </a:extLst>
            </p:cNvPr>
            <p:cNvSpPr/>
            <p:nvPr/>
          </p:nvSpPr>
          <p:spPr>
            <a:xfrm>
              <a:off x="3148211" y="4651479"/>
              <a:ext cx="4947285" cy="1756410"/>
            </a:xfrm>
            <a:custGeom>
              <a:avLst/>
              <a:gdLst/>
              <a:ahLst/>
              <a:cxnLst/>
              <a:rect l="l" t="t" r="r" b="b"/>
              <a:pathLst>
                <a:path w="4947284" h="1756410">
                  <a:moveTo>
                    <a:pt x="2679115" y="0"/>
                  </a:moveTo>
                  <a:lnTo>
                    <a:pt x="2611476" y="12648"/>
                  </a:lnTo>
                  <a:lnTo>
                    <a:pt x="2544644" y="25525"/>
                  </a:lnTo>
                  <a:lnTo>
                    <a:pt x="2478618" y="38631"/>
                  </a:lnTo>
                  <a:lnTo>
                    <a:pt x="2413397" y="51966"/>
                  </a:lnTo>
                  <a:lnTo>
                    <a:pt x="2348979" y="65532"/>
                  </a:lnTo>
                  <a:lnTo>
                    <a:pt x="2285362" y="79328"/>
                  </a:lnTo>
                  <a:lnTo>
                    <a:pt x="2222545" y="93356"/>
                  </a:lnTo>
                  <a:lnTo>
                    <a:pt x="2160527" y="107616"/>
                  </a:lnTo>
                  <a:lnTo>
                    <a:pt x="2099306" y="122108"/>
                  </a:lnTo>
                  <a:lnTo>
                    <a:pt x="2038881" y="136834"/>
                  </a:lnTo>
                  <a:lnTo>
                    <a:pt x="1979251" y="151794"/>
                  </a:lnTo>
                  <a:lnTo>
                    <a:pt x="1920413" y="166988"/>
                  </a:lnTo>
                  <a:lnTo>
                    <a:pt x="1862366" y="182418"/>
                  </a:lnTo>
                  <a:lnTo>
                    <a:pt x="1805109" y="198083"/>
                  </a:lnTo>
                  <a:lnTo>
                    <a:pt x="1748641" y="213985"/>
                  </a:lnTo>
                  <a:lnTo>
                    <a:pt x="1692960" y="230125"/>
                  </a:lnTo>
                  <a:lnTo>
                    <a:pt x="1638064" y="246502"/>
                  </a:lnTo>
                  <a:lnTo>
                    <a:pt x="1583953" y="263118"/>
                  </a:lnTo>
                  <a:lnTo>
                    <a:pt x="1530624" y="279972"/>
                  </a:lnTo>
                  <a:lnTo>
                    <a:pt x="1478076" y="297067"/>
                  </a:lnTo>
                  <a:lnTo>
                    <a:pt x="1426308" y="314402"/>
                  </a:lnTo>
                  <a:lnTo>
                    <a:pt x="1375319" y="331978"/>
                  </a:lnTo>
                  <a:lnTo>
                    <a:pt x="1325106" y="349796"/>
                  </a:lnTo>
                  <a:lnTo>
                    <a:pt x="1275668" y="367856"/>
                  </a:lnTo>
                  <a:lnTo>
                    <a:pt x="1227004" y="386159"/>
                  </a:lnTo>
                  <a:lnTo>
                    <a:pt x="1179113" y="404706"/>
                  </a:lnTo>
                  <a:lnTo>
                    <a:pt x="1131993" y="423497"/>
                  </a:lnTo>
                  <a:lnTo>
                    <a:pt x="1085642" y="442533"/>
                  </a:lnTo>
                  <a:lnTo>
                    <a:pt x="1040059" y="461814"/>
                  </a:lnTo>
                  <a:lnTo>
                    <a:pt x="995243" y="481342"/>
                  </a:lnTo>
                  <a:lnTo>
                    <a:pt x="951192" y="501117"/>
                  </a:lnTo>
                  <a:lnTo>
                    <a:pt x="907905" y="521139"/>
                  </a:lnTo>
                  <a:lnTo>
                    <a:pt x="865380" y="541409"/>
                  </a:lnTo>
                  <a:lnTo>
                    <a:pt x="823615" y="561928"/>
                  </a:lnTo>
                  <a:lnTo>
                    <a:pt x="782610" y="582696"/>
                  </a:lnTo>
                  <a:lnTo>
                    <a:pt x="742363" y="603715"/>
                  </a:lnTo>
                  <a:lnTo>
                    <a:pt x="702872" y="624984"/>
                  </a:lnTo>
                  <a:lnTo>
                    <a:pt x="664137" y="646504"/>
                  </a:lnTo>
                  <a:lnTo>
                    <a:pt x="626154" y="668277"/>
                  </a:lnTo>
                  <a:lnTo>
                    <a:pt x="588924" y="690302"/>
                  </a:lnTo>
                  <a:lnTo>
                    <a:pt x="552444" y="712580"/>
                  </a:lnTo>
                  <a:lnTo>
                    <a:pt x="516714" y="735113"/>
                  </a:lnTo>
                  <a:lnTo>
                    <a:pt x="481731" y="757899"/>
                  </a:lnTo>
                  <a:lnTo>
                    <a:pt x="447494" y="780941"/>
                  </a:lnTo>
                  <a:lnTo>
                    <a:pt x="414002" y="804239"/>
                  </a:lnTo>
                  <a:lnTo>
                    <a:pt x="381253" y="827794"/>
                  </a:lnTo>
                  <a:lnTo>
                    <a:pt x="349246" y="851605"/>
                  </a:lnTo>
                  <a:lnTo>
                    <a:pt x="317980" y="875674"/>
                  </a:lnTo>
                  <a:lnTo>
                    <a:pt x="287452" y="900002"/>
                  </a:lnTo>
                  <a:lnTo>
                    <a:pt x="257662" y="924589"/>
                  </a:lnTo>
                  <a:lnTo>
                    <a:pt x="228608" y="949435"/>
                  </a:lnTo>
                  <a:lnTo>
                    <a:pt x="172701" y="999910"/>
                  </a:lnTo>
                  <a:lnTo>
                    <a:pt x="119722" y="1051431"/>
                  </a:lnTo>
                  <a:lnTo>
                    <a:pt x="69657" y="1104004"/>
                  </a:lnTo>
                  <a:lnTo>
                    <a:pt x="22495" y="1157633"/>
                  </a:lnTo>
                  <a:lnTo>
                    <a:pt x="0" y="1184846"/>
                  </a:lnTo>
                  <a:lnTo>
                    <a:pt x="4946764" y="1756092"/>
                  </a:lnTo>
                  <a:lnTo>
                    <a:pt x="2679115" y="0"/>
                  </a:lnTo>
                  <a:close/>
                </a:path>
              </a:pathLst>
            </a:custGeom>
            <a:solidFill>
              <a:srgbClr val="F89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6D40C51E-7057-480A-B8D4-68ABB6645C9D}"/>
                </a:ext>
              </a:extLst>
            </p:cNvPr>
            <p:cNvSpPr/>
            <p:nvPr/>
          </p:nvSpPr>
          <p:spPr>
            <a:xfrm>
              <a:off x="3148210" y="5836317"/>
              <a:ext cx="4947285" cy="1372235"/>
            </a:xfrm>
            <a:custGeom>
              <a:avLst/>
              <a:gdLst/>
              <a:ahLst/>
              <a:cxnLst/>
              <a:rect l="l" t="t" r="r" b="b"/>
              <a:pathLst>
                <a:path w="4947284" h="1372234">
                  <a:moveTo>
                    <a:pt x="0" y="0"/>
                  </a:moveTo>
                  <a:lnTo>
                    <a:pt x="0" y="800595"/>
                  </a:lnTo>
                  <a:lnTo>
                    <a:pt x="4946764" y="1371841"/>
                  </a:lnTo>
                  <a:lnTo>
                    <a:pt x="4946764" y="57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E3F9A217-6365-4343-B659-79ECED976210}"/>
                </a:ext>
              </a:extLst>
            </p:cNvPr>
            <p:cNvSpPr/>
            <p:nvPr/>
          </p:nvSpPr>
          <p:spPr>
            <a:xfrm>
              <a:off x="3708133" y="6407571"/>
              <a:ext cx="4387215" cy="1836420"/>
            </a:xfrm>
            <a:custGeom>
              <a:avLst/>
              <a:gdLst/>
              <a:ahLst/>
              <a:cxnLst/>
              <a:rect l="l" t="t" r="r" b="b"/>
              <a:pathLst>
                <a:path w="4387215" h="1836420">
                  <a:moveTo>
                    <a:pt x="4386846" y="0"/>
                  </a:moveTo>
                  <a:lnTo>
                    <a:pt x="0" y="1035367"/>
                  </a:lnTo>
                  <a:lnTo>
                    <a:pt x="0" y="1835962"/>
                  </a:lnTo>
                  <a:lnTo>
                    <a:pt x="4386846" y="800582"/>
                  </a:lnTo>
                  <a:lnTo>
                    <a:pt x="4386846" y="0"/>
                  </a:lnTo>
                  <a:close/>
                </a:path>
              </a:pathLst>
            </a:custGeom>
            <a:solidFill>
              <a:srgbClr val="4D9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AC45BB6D-8FF2-420A-BB97-B65FF96076AB}"/>
                </a:ext>
              </a:extLst>
            </p:cNvPr>
            <p:cNvSpPr/>
            <p:nvPr/>
          </p:nvSpPr>
          <p:spPr>
            <a:xfrm>
              <a:off x="2912211" y="5836317"/>
              <a:ext cx="5182870" cy="1607185"/>
            </a:xfrm>
            <a:custGeom>
              <a:avLst/>
              <a:gdLst/>
              <a:ahLst/>
              <a:cxnLst/>
              <a:rect l="l" t="t" r="r" b="b"/>
              <a:pathLst>
                <a:path w="5182870" h="1607184">
                  <a:moveTo>
                    <a:pt x="236004" y="0"/>
                  </a:moveTo>
                  <a:lnTo>
                    <a:pt x="206356" y="37860"/>
                  </a:lnTo>
                  <a:lnTo>
                    <a:pt x="178703" y="75727"/>
                  </a:lnTo>
                  <a:lnTo>
                    <a:pt x="153044" y="113596"/>
                  </a:lnTo>
                  <a:lnTo>
                    <a:pt x="129377" y="151463"/>
                  </a:lnTo>
                  <a:lnTo>
                    <a:pt x="107700" y="189322"/>
                  </a:lnTo>
                  <a:lnTo>
                    <a:pt x="88011" y="227168"/>
                  </a:lnTo>
                  <a:lnTo>
                    <a:pt x="70309" y="264996"/>
                  </a:lnTo>
                  <a:lnTo>
                    <a:pt x="54592" y="302802"/>
                  </a:lnTo>
                  <a:lnTo>
                    <a:pt x="40857" y="340580"/>
                  </a:lnTo>
                  <a:lnTo>
                    <a:pt x="29105" y="378325"/>
                  </a:lnTo>
                  <a:lnTo>
                    <a:pt x="19331" y="416032"/>
                  </a:lnTo>
                  <a:lnTo>
                    <a:pt x="11536" y="453697"/>
                  </a:lnTo>
                  <a:lnTo>
                    <a:pt x="1872" y="528879"/>
                  </a:lnTo>
                  <a:lnTo>
                    <a:pt x="0" y="566385"/>
                  </a:lnTo>
                  <a:lnTo>
                    <a:pt x="98" y="603830"/>
                  </a:lnTo>
                  <a:lnTo>
                    <a:pt x="6201" y="678510"/>
                  </a:lnTo>
                  <a:lnTo>
                    <a:pt x="20166" y="752881"/>
                  </a:lnTo>
                  <a:lnTo>
                    <a:pt x="30092" y="789937"/>
                  </a:lnTo>
                  <a:lnTo>
                    <a:pt x="41979" y="826901"/>
                  </a:lnTo>
                  <a:lnTo>
                    <a:pt x="55825" y="863768"/>
                  </a:lnTo>
                  <a:lnTo>
                    <a:pt x="71627" y="900532"/>
                  </a:lnTo>
                  <a:lnTo>
                    <a:pt x="89385" y="937188"/>
                  </a:lnTo>
                  <a:lnTo>
                    <a:pt x="109096" y="973733"/>
                  </a:lnTo>
                  <a:lnTo>
                    <a:pt x="130758" y="1010159"/>
                  </a:lnTo>
                  <a:lnTo>
                    <a:pt x="154371" y="1046464"/>
                  </a:lnTo>
                  <a:lnTo>
                    <a:pt x="179931" y="1082641"/>
                  </a:lnTo>
                  <a:lnTo>
                    <a:pt x="207438" y="1118686"/>
                  </a:lnTo>
                  <a:lnTo>
                    <a:pt x="236889" y="1154593"/>
                  </a:lnTo>
                  <a:lnTo>
                    <a:pt x="268284" y="1190358"/>
                  </a:lnTo>
                  <a:lnTo>
                    <a:pt x="301619" y="1225976"/>
                  </a:lnTo>
                  <a:lnTo>
                    <a:pt x="336894" y="1261441"/>
                  </a:lnTo>
                  <a:lnTo>
                    <a:pt x="374106" y="1296750"/>
                  </a:lnTo>
                  <a:lnTo>
                    <a:pt x="413254" y="1331896"/>
                  </a:lnTo>
                  <a:lnTo>
                    <a:pt x="454337" y="1366875"/>
                  </a:lnTo>
                  <a:lnTo>
                    <a:pt x="497351" y="1401681"/>
                  </a:lnTo>
                  <a:lnTo>
                    <a:pt x="542297" y="1436311"/>
                  </a:lnTo>
                  <a:lnTo>
                    <a:pt x="589171" y="1470758"/>
                  </a:lnTo>
                  <a:lnTo>
                    <a:pt x="637972" y="1505018"/>
                  </a:lnTo>
                  <a:lnTo>
                    <a:pt x="688699" y="1539086"/>
                  </a:lnTo>
                  <a:lnTo>
                    <a:pt x="741349" y="1572957"/>
                  </a:lnTo>
                  <a:lnTo>
                    <a:pt x="795921" y="1606626"/>
                  </a:lnTo>
                  <a:lnTo>
                    <a:pt x="5182768" y="571258"/>
                  </a:lnTo>
                  <a:lnTo>
                    <a:pt x="236004" y="0"/>
                  </a:lnTo>
                  <a:close/>
                </a:path>
              </a:pathLst>
            </a:custGeom>
            <a:solidFill>
              <a:srgbClr val="58C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69A81327-38D6-45AA-A163-AFCEB289FEAC}"/>
                </a:ext>
              </a:extLst>
            </p:cNvPr>
            <p:cNvSpPr/>
            <p:nvPr/>
          </p:nvSpPr>
          <p:spPr>
            <a:xfrm>
              <a:off x="2926778" y="6564096"/>
              <a:ext cx="781685" cy="1679575"/>
            </a:xfrm>
            <a:custGeom>
              <a:avLst/>
              <a:gdLst/>
              <a:ahLst/>
              <a:cxnLst/>
              <a:rect l="l" t="t" r="r" b="b"/>
              <a:pathLst>
                <a:path w="781685" h="1679575">
                  <a:moveTo>
                    <a:pt x="0" y="0"/>
                  </a:moveTo>
                  <a:lnTo>
                    <a:pt x="0" y="799719"/>
                  </a:lnTo>
                  <a:lnTo>
                    <a:pt x="879" y="804380"/>
                  </a:lnTo>
                  <a:lnTo>
                    <a:pt x="9918" y="842401"/>
                  </a:lnTo>
                  <a:lnTo>
                    <a:pt x="21015" y="880326"/>
                  </a:lnTo>
                  <a:lnTo>
                    <a:pt x="34167" y="918146"/>
                  </a:lnTo>
                  <a:lnTo>
                    <a:pt x="49372" y="955858"/>
                  </a:lnTo>
                  <a:lnTo>
                    <a:pt x="66628" y="993456"/>
                  </a:lnTo>
                  <a:lnTo>
                    <a:pt x="85932" y="1030933"/>
                  </a:lnTo>
                  <a:lnTo>
                    <a:pt x="107281" y="1068286"/>
                  </a:lnTo>
                  <a:lnTo>
                    <a:pt x="130673" y="1105508"/>
                  </a:lnTo>
                  <a:lnTo>
                    <a:pt x="156105" y="1142595"/>
                  </a:lnTo>
                  <a:lnTo>
                    <a:pt x="183574" y="1179541"/>
                  </a:lnTo>
                  <a:lnTo>
                    <a:pt x="213080" y="1216341"/>
                  </a:lnTo>
                  <a:lnTo>
                    <a:pt x="244620" y="1252992"/>
                  </a:lnTo>
                  <a:lnTo>
                    <a:pt x="278191" y="1289487"/>
                  </a:lnTo>
                  <a:lnTo>
                    <a:pt x="313792" y="1325822"/>
                  </a:lnTo>
                  <a:lnTo>
                    <a:pt x="351422" y="1361992"/>
                  </a:lnTo>
                  <a:lnTo>
                    <a:pt x="391079" y="1397994"/>
                  </a:lnTo>
                  <a:lnTo>
                    <a:pt x="432762" y="1433821"/>
                  </a:lnTo>
                  <a:lnTo>
                    <a:pt x="476470" y="1469469"/>
                  </a:lnTo>
                  <a:lnTo>
                    <a:pt x="522202" y="1504935"/>
                  </a:lnTo>
                  <a:lnTo>
                    <a:pt x="569958" y="1540212"/>
                  </a:lnTo>
                  <a:lnTo>
                    <a:pt x="619738" y="1575298"/>
                  </a:lnTo>
                  <a:lnTo>
                    <a:pt x="671541" y="1610186"/>
                  </a:lnTo>
                  <a:lnTo>
                    <a:pt x="725368" y="1644873"/>
                  </a:lnTo>
                  <a:lnTo>
                    <a:pt x="781354" y="1679435"/>
                  </a:lnTo>
                  <a:lnTo>
                    <a:pt x="781354" y="878843"/>
                  </a:lnTo>
                  <a:lnTo>
                    <a:pt x="725731" y="844512"/>
                  </a:lnTo>
                  <a:lnTo>
                    <a:pt x="672103" y="809969"/>
                  </a:lnTo>
                  <a:lnTo>
                    <a:pt x="620475" y="775221"/>
                  </a:lnTo>
                  <a:lnTo>
                    <a:pt x="570849" y="740274"/>
                  </a:lnTo>
                  <a:lnTo>
                    <a:pt x="523227" y="705133"/>
                  </a:lnTo>
                  <a:lnTo>
                    <a:pt x="522343" y="704448"/>
                  </a:lnTo>
                  <a:lnTo>
                    <a:pt x="521279" y="703662"/>
                  </a:lnTo>
                  <a:lnTo>
                    <a:pt x="477611" y="669803"/>
                  </a:lnTo>
                  <a:lnTo>
                    <a:pt x="476610" y="668988"/>
                  </a:lnTo>
                  <a:lnTo>
                    <a:pt x="475375" y="668029"/>
                  </a:lnTo>
                  <a:lnTo>
                    <a:pt x="434002" y="634290"/>
                  </a:lnTo>
                  <a:lnTo>
                    <a:pt x="432897" y="633341"/>
                  </a:lnTo>
                  <a:lnTo>
                    <a:pt x="431512" y="632210"/>
                  </a:lnTo>
                  <a:lnTo>
                    <a:pt x="392403" y="598598"/>
                  </a:lnTo>
                  <a:lnTo>
                    <a:pt x="391204" y="597512"/>
                  </a:lnTo>
                  <a:lnTo>
                    <a:pt x="389692" y="596210"/>
                  </a:lnTo>
                  <a:lnTo>
                    <a:pt x="352815" y="562733"/>
                  </a:lnTo>
                  <a:lnTo>
                    <a:pt x="351535" y="561505"/>
                  </a:lnTo>
                  <a:lnTo>
                    <a:pt x="349917" y="560034"/>
                  </a:lnTo>
                  <a:lnTo>
                    <a:pt x="315240" y="526700"/>
                  </a:lnTo>
                  <a:lnTo>
                    <a:pt x="313891" y="525328"/>
                  </a:lnTo>
                  <a:lnTo>
                    <a:pt x="312189" y="523688"/>
                  </a:lnTo>
                  <a:lnTo>
                    <a:pt x="279680" y="490505"/>
                  </a:lnTo>
                  <a:lnTo>
                    <a:pt x="278276" y="488984"/>
                  </a:lnTo>
                  <a:lnTo>
                    <a:pt x="276510" y="487177"/>
                  </a:lnTo>
                  <a:lnTo>
                    <a:pt x="246137" y="454153"/>
                  </a:lnTo>
                  <a:lnTo>
                    <a:pt x="244690" y="452478"/>
                  </a:lnTo>
                  <a:lnTo>
                    <a:pt x="242882" y="450507"/>
                  </a:lnTo>
                  <a:lnTo>
                    <a:pt x="214612" y="417649"/>
                  </a:lnTo>
                  <a:lnTo>
                    <a:pt x="213138" y="415817"/>
                  </a:lnTo>
                  <a:lnTo>
                    <a:pt x="211307" y="413682"/>
                  </a:lnTo>
                  <a:lnTo>
                    <a:pt x="197688" y="396626"/>
                  </a:lnTo>
                  <a:lnTo>
                    <a:pt x="185108" y="380998"/>
                  </a:lnTo>
                  <a:lnTo>
                    <a:pt x="183619" y="379006"/>
                  </a:lnTo>
                  <a:lnTo>
                    <a:pt x="181786" y="376709"/>
                  </a:lnTo>
                  <a:lnTo>
                    <a:pt x="169277" y="359804"/>
                  </a:lnTo>
                  <a:lnTo>
                    <a:pt x="157626" y="344206"/>
                  </a:lnTo>
                  <a:lnTo>
                    <a:pt x="156139" y="342049"/>
                  </a:lnTo>
                  <a:lnTo>
                    <a:pt x="154322" y="339593"/>
                  </a:lnTo>
                  <a:lnTo>
                    <a:pt x="142907" y="322856"/>
                  </a:lnTo>
                  <a:lnTo>
                    <a:pt x="132168" y="307278"/>
                  </a:lnTo>
                  <a:lnTo>
                    <a:pt x="130697" y="304952"/>
                  </a:lnTo>
                  <a:lnTo>
                    <a:pt x="128916" y="302339"/>
                  </a:lnTo>
                  <a:lnTo>
                    <a:pt x="118577" y="285783"/>
                  </a:lnTo>
                  <a:lnTo>
                    <a:pt x="108736" y="270219"/>
                  </a:lnTo>
                  <a:lnTo>
                    <a:pt x="107298" y="267720"/>
                  </a:lnTo>
                  <a:lnTo>
                    <a:pt x="105570" y="264953"/>
                  </a:lnTo>
                  <a:lnTo>
                    <a:pt x="96286" y="248589"/>
                  </a:lnTo>
                  <a:lnTo>
                    <a:pt x="87333" y="233035"/>
                  </a:lnTo>
                  <a:lnTo>
                    <a:pt x="85943" y="230360"/>
                  </a:lnTo>
                  <a:lnTo>
                    <a:pt x="84287" y="227440"/>
                  </a:lnTo>
                  <a:lnTo>
                    <a:pt x="76033" y="211277"/>
                  </a:lnTo>
                  <a:lnTo>
                    <a:pt x="67958" y="195730"/>
                  </a:lnTo>
                  <a:lnTo>
                    <a:pt x="66635" y="192875"/>
                  </a:lnTo>
                  <a:lnTo>
                    <a:pt x="65068" y="189806"/>
                  </a:lnTo>
                  <a:lnTo>
                    <a:pt x="57818" y="173851"/>
                  </a:lnTo>
                  <a:lnTo>
                    <a:pt x="50616" y="158311"/>
                  </a:lnTo>
                  <a:lnTo>
                    <a:pt x="49376" y="155272"/>
                  </a:lnTo>
                  <a:lnTo>
                    <a:pt x="47914" y="152055"/>
                  </a:lnTo>
                  <a:lnTo>
                    <a:pt x="41643" y="136315"/>
                  </a:lnTo>
                  <a:lnTo>
                    <a:pt x="35307" y="120782"/>
                  </a:lnTo>
                  <a:lnTo>
                    <a:pt x="34169" y="117556"/>
                  </a:lnTo>
                  <a:lnTo>
                    <a:pt x="32829" y="114194"/>
                  </a:lnTo>
                  <a:lnTo>
                    <a:pt x="27508" y="98673"/>
                  </a:lnTo>
                  <a:lnTo>
                    <a:pt x="22033" y="83149"/>
                  </a:lnTo>
                  <a:lnTo>
                    <a:pt x="21015" y="79732"/>
                  </a:lnTo>
                  <a:lnTo>
                    <a:pt x="19813" y="76227"/>
                  </a:lnTo>
                  <a:lnTo>
                    <a:pt x="15415" y="60929"/>
                  </a:lnTo>
                  <a:lnTo>
                    <a:pt x="10796" y="45416"/>
                  </a:lnTo>
                  <a:lnTo>
                    <a:pt x="9918" y="41807"/>
                  </a:lnTo>
                  <a:lnTo>
                    <a:pt x="8870" y="38160"/>
                  </a:lnTo>
                  <a:lnTo>
                    <a:pt x="5366" y="23088"/>
                  </a:lnTo>
                  <a:lnTo>
                    <a:pt x="1598" y="7590"/>
                  </a:lnTo>
                  <a:lnTo>
                    <a:pt x="879" y="3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1A6CC387-D454-4D27-A823-62F73693A7C1}"/>
                </a:ext>
              </a:extLst>
            </p:cNvPr>
            <p:cNvSpPr/>
            <p:nvPr/>
          </p:nvSpPr>
          <p:spPr>
            <a:xfrm>
              <a:off x="3708129" y="4453723"/>
              <a:ext cx="9559925" cy="3907790"/>
            </a:xfrm>
            <a:custGeom>
              <a:avLst/>
              <a:gdLst/>
              <a:ahLst/>
              <a:cxnLst/>
              <a:rect l="l" t="t" r="r" b="b"/>
              <a:pathLst>
                <a:path w="9559925" h="3907790">
                  <a:moveTo>
                    <a:pt x="4386846" y="0"/>
                  </a:moveTo>
                  <a:lnTo>
                    <a:pt x="4386846" y="1953844"/>
                  </a:lnTo>
                  <a:lnTo>
                    <a:pt x="0" y="2989224"/>
                  </a:lnTo>
                  <a:lnTo>
                    <a:pt x="33058" y="3008981"/>
                  </a:lnTo>
                  <a:lnTo>
                    <a:pt x="66526" y="3028536"/>
                  </a:lnTo>
                  <a:lnTo>
                    <a:pt x="100402" y="3047888"/>
                  </a:lnTo>
                  <a:lnTo>
                    <a:pt x="134684" y="3067036"/>
                  </a:lnTo>
                  <a:lnTo>
                    <a:pt x="169370" y="3085980"/>
                  </a:lnTo>
                  <a:lnTo>
                    <a:pt x="204457" y="3104720"/>
                  </a:lnTo>
                  <a:lnTo>
                    <a:pt x="239945" y="3123255"/>
                  </a:lnTo>
                  <a:lnTo>
                    <a:pt x="275831" y="3141585"/>
                  </a:lnTo>
                  <a:lnTo>
                    <a:pt x="312113" y="3159710"/>
                  </a:lnTo>
                  <a:lnTo>
                    <a:pt x="348789" y="3177628"/>
                  </a:lnTo>
                  <a:lnTo>
                    <a:pt x="385858" y="3195341"/>
                  </a:lnTo>
                  <a:lnTo>
                    <a:pt x="423316" y="3212846"/>
                  </a:lnTo>
                  <a:lnTo>
                    <a:pt x="461163" y="3230145"/>
                  </a:lnTo>
                  <a:lnTo>
                    <a:pt x="499396" y="3247236"/>
                  </a:lnTo>
                  <a:lnTo>
                    <a:pt x="538014" y="3264118"/>
                  </a:lnTo>
                  <a:lnTo>
                    <a:pt x="577014" y="3280793"/>
                  </a:lnTo>
                  <a:lnTo>
                    <a:pt x="616394" y="3297258"/>
                  </a:lnTo>
                  <a:lnTo>
                    <a:pt x="656154" y="3313515"/>
                  </a:lnTo>
                  <a:lnTo>
                    <a:pt x="696289" y="3329562"/>
                  </a:lnTo>
                  <a:lnTo>
                    <a:pt x="736799" y="3345398"/>
                  </a:lnTo>
                  <a:lnTo>
                    <a:pt x="777682" y="3361025"/>
                  </a:lnTo>
                  <a:lnTo>
                    <a:pt x="818936" y="3376440"/>
                  </a:lnTo>
                  <a:lnTo>
                    <a:pt x="860558" y="3391645"/>
                  </a:lnTo>
                  <a:lnTo>
                    <a:pt x="902547" y="3406637"/>
                  </a:lnTo>
                  <a:lnTo>
                    <a:pt x="944901" y="3421418"/>
                  </a:lnTo>
                  <a:lnTo>
                    <a:pt x="987618" y="3435986"/>
                  </a:lnTo>
                  <a:lnTo>
                    <a:pt x="1030696" y="3450341"/>
                  </a:lnTo>
                  <a:lnTo>
                    <a:pt x="1074133" y="3464483"/>
                  </a:lnTo>
                  <a:lnTo>
                    <a:pt x="1117927" y="3478411"/>
                  </a:lnTo>
                  <a:lnTo>
                    <a:pt x="1162075" y="3492125"/>
                  </a:lnTo>
                  <a:lnTo>
                    <a:pt x="1206577" y="3505625"/>
                  </a:lnTo>
                  <a:lnTo>
                    <a:pt x="1251430" y="3518909"/>
                  </a:lnTo>
                  <a:lnTo>
                    <a:pt x="1296633" y="3531979"/>
                  </a:lnTo>
                  <a:lnTo>
                    <a:pt x="1342182" y="3544832"/>
                  </a:lnTo>
                  <a:lnTo>
                    <a:pt x="1388077" y="3557469"/>
                  </a:lnTo>
                  <a:lnTo>
                    <a:pt x="1434315" y="3569890"/>
                  </a:lnTo>
                  <a:lnTo>
                    <a:pt x="1480895" y="3582094"/>
                  </a:lnTo>
                  <a:lnTo>
                    <a:pt x="1527814" y="3594081"/>
                  </a:lnTo>
                  <a:lnTo>
                    <a:pt x="1575070" y="3605849"/>
                  </a:lnTo>
                  <a:lnTo>
                    <a:pt x="1622662" y="3617400"/>
                  </a:lnTo>
                  <a:lnTo>
                    <a:pt x="1670588" y="3628732"/>
                  </a:lnTo>
                  <a:lnTo>
                    <a:pt x="1718845" y="3639844"/>
                  </a:lnTo>
                  <a:lnTo>
                    <a:pt x="1767432" y="3650738"/>
                  </a:lnTo>
                  <a:lnTo>
                    <a:pt x="1816346" y="3661411"/>
                  </a:lnTo>
                  <a:lnTo>
                    <a:pt x="1865587" y="3671865"/>
                  </a:lnTo>
                  <a:lnTo>
                    <a:pt x="1915151" y="3682097"/>
                  </a:lnTo>
                  <a:lnTo>
                    <a:pt x="1965037" y="3692109"/>
                  </a:lnTo>
                  <a:lnTo>
                    <a:pt x="2015242" y="3701899"/>
                  </a:lnTo>
                  <a:lnTo>
                    <a:pt x="2065766" y="3711468"/>
                  </a:lnTo>
                  <a:lnTo>
                    <a:pt x="2116606" y="3720814"/>
                  </a:lnTo>
                  <a:lnTo>
                    <a:pt x="2167759" y="3729937"/>
                  </a:lnTo>
                  <a:lnTo>
                    <a:pt x="2219225" y="3738837"/>
                  </a:lnTo>
                  <a:lnTo>
                    <a:pt x="2271001" y="3747514"/>
                  </a:lnTo>
                  <a:lnTo>
                    <a:pt x="2323085" y="3755967"/>
                  </a:lnTo>
                  <a:lnTo>
                    <a:pt x="2375475" y="3764195"/>
                  </a:lnTo>
                  <a:lnTo>
                    <a:pt x="2428169" y="3772199"/>
                  </a:lnTo>
                  <a:lnTo>
                    <a:pt x="2481166" y="3779977"/>
                  </a:lnTo>
                  <a:lnTo>
                    <a:pt x="2534463" y="3787530"/>
                  </a:lnTo>
                  <a:lnTo>
                    <a:pt x="2588059" y="3794857"/>
                  </a:lnTo>
                  <a:lnTo>
                    <a:pt x="2641950" y="3801958"/>
                  </a:lnTo>
                  <a:lnTo>
                    <a:pt x="2696137" y="3808832"/>
                  </a:lnTo>
                  <a:lnTo>
                    <a:pt x="2750616" y="3815479"/>
                  </a:lnTo>
                  <a:lnTo>
                    <a:pt x="2805385" y="3821898"/>
                  </a:lnTo>
                  <a:lnTo>
                    <a:pt x="2860443" y="3828089"/>
                  </a:lnTo>
                  <a:lnTo>
                    <a:pt x="2915787" y="3834052"/>
                  </a:lnTo>
                  <a:lnTo>
                    <a:pt x="2971417" y="3839785"/>
                  </a:lnTo>
                  <a:lnTo>
                    <a:pt x="3027329" y="3845290"/>
                  </a:lnTo>
                  <a:lnTo>
                    <a:pt x="3083522" y="3850565"/>
                  </a:lnTo>
                  <a:lnTo>
                    <a:pt x="3196742" y="3860424"/>
                  </a:lnTo>
                  <a:lnTo>
                    <a:pt x="3311062" y="3869360"/>
                  </a:lnTo>
                  <a:lnTo>
                    <a:pt x="3426466" y="3877370"/>
                  </a:lnTo>
                  <a:lnTo>
                    <a:pt x="3542938" y="3884449"/>
                  </a:lnTo>
                  <a:lnTo>
                    <a:pt x="3660463" y="3890595"/>
                  </a:lnTo>
                  <a:lnTo>
                    <a:pt x="3779025" y="3895804"/>
                  </a:lnTo>
                  <a:lnTo>
                    <a:pt x="3898609" y="3900073"/>
                  </a:lnTo>
                  <a:lnTo>
                    <a:pt x="4019199" y="3903400"/>
                  </a:lnTo>
                  <a:lnTo>
                    <a:pt x="4140779" y="3905780"/>
                  </a:lnTo>
                  <a:lnTo>
                    <a:pt x="4263333" y="3907210"/>
                  </a:lnTo>
                  <a:lnTo>
                    <a:pt x="4386846" y="3907688"/>
                  </a:lnTo>
                  <a:lnTo>
                    <a:pt x="4454764" y="3907523"/>
                  </a:lnTo>
                  <a:lnTo>
                    <a:pt x="4522471" y="3907029"/>
                  </a:lnTo>
                  <a:lnTo>
                    <a:pt x="4589964" y="3906209"/>
                  </a:lnTo>
                  <a:lnTo>
                    <a:pt x="4657236" y="3905065"/>
                  </a:lnTo>
                  <a:lnTo>
                    <a:pt x="4724283" y="3903597"/>
                  </a:lnTo>
                  <a:lnTo>
                    <a:pt x="4791098" y="3901810"/>
                  </a:lnTo>
                  <a:lnTo>
                    <a:pt x="4857678" y="3899703"/>
                  </a:lnTo>
                  <a:lnTo>
                    <a:pt x="4924015" y="3897280"/>
                  </a:lnTo>
                  <a:lnTo>
                    <a:pt x="4990105" y="3894543"/>
                  </a:lnTo>
                  <a:lnTo>
                    <a:pt x="5055943" y="3891493"/>
                  </a:lnTo>
                  <a:lnTo>
                    <a:pt x="5121524" y="3888133"/>
                  </a:lnTo>
                  <a:lnTo>
                    <a:pt x="5186841" y="3884464"/>
                  </a:lnTo>
                  <a:lnTo>
                    <a:pt x="5251890" y="3880489"/>
                  </a:lnTo>
                  <a:lnTo>
                    <a:pt x="5316666" y="3876209"/>
                  </a:lnTo>
                  <a:lnTo>
                    <a:pt x="5381162" y="3871627"/>
                  </a:lnTo>
                  <a:lnTo>
                    <a:pt x="5445374" y="3866744"/>
                  </a:lnTo>
                  <a:lnTo>
                    <a:pt x="5509297" y="3861563"/>
                  </a:lnTo>
                  <a:lnTo>
                    <a:pt x="5572924" y="3856086"/>
                  </a:lnTo>
                  <a:lnTo>
                    <a:pt x="5636252" y="3850314"/>
                  </a:lnTo>
                  <a:lnTo>
                    <a:pt x="5699274" y="3844250"/>
                  </a:lnTo>
                  <a:lnTo>
                    <a:pt x="5761984" y="3837895"/>
                  </a:lnTo>
                  <a:lnTo>
                    <a:pt x="5824379" y="3831252"/>
                  </a:lnTo>
                  <a:lnTo>
                    <a:pt x="5886452" y="3824323"/>
                  </a:lnTo>
                  <a:lnTo>
                    <a:pt x="5948198" y="3817109"/>
                  </a:lnTo>
                  <a:lnTo>
                    <a:pt x="6009612" y="3809613"/>
                  </a:lnTo>
                  <a:lnTo>
                    <a:pt x="6070689" y="3801836"/>
                  </a:lnTo>
                  <a:lnTo>
                    <a:pt x="6131422" y="3793782"/>
                  </a:lnTo>
                  <a:lnTo>
                    <a:pt x="6191808" y="3785451"/>
                  </a:lnTo>
                  <a:lnTo>
                    <a:pt x="6251840" y="3776845"/>
                  </a:lnTo>
                  <a:lnTo>
                    <a:pt x="6311513" y="3767968"/>
                  </a:lnTo>
                  <a:lnTo>
                    <a:pt x="6370822" y="3758820"/>
                  </a:lnTo>
                  <a:lnTo>
                    <a:pt x="6429761" y="3749404"/>
                  </a:lnTo>
                  <a:lnTo>
                    <a:pt x="6488326" y="3739722"/>
                  </a:lnTo>
                  <a:lnTo>
                    <a:pt x="6546510" y="3729775"/>
                  </a:lnTo>
                  <a:lnTo>
                    <a:pt x="6604309" y="3719566"/>
                  </a:lnTo>
                  <a:lnTo>
                    <a:pt x="6661718" y="3709097"/>
                  </a:lnTo>
                  <a:lnTo>
                    <a:pt x="6718730" y="3698370"/>
                  </a:lnTo>
                  <a:lnTo>
                    <a:pt x="6775341" y="3687387"/>
                  </a:lnTo>
                  <a:lnTo>
                    <a:pt x="6831545" y="3676149"/>
                  </a:lnTo>
                  <a:lnTo>
                    <a:pt x="6887337" y="3664659"/>
                  </a:lnTo>
                  <a:lnTo>
                    <a:pt x="6942711" y="3652920"/>
                  </a:lnTo>
                  <a:lnTo>
                    <a:pt x="6997663" y="3640931"/>
                  </a:lnTo>
                  <a:lnTo>
                    <a:pt x="7052187" y="3628697"/>
                  </a:lnTo>
                  <a:lnTo>
                    <a:pt x="7106278" y="3616219"/>
                  </a:lnTo>
                  <a:lnTo>
                    <a:pt x="7159929" y="3603498"/>
                  </a:lnTo>
                  <a:lnTo>
                    <a:pt x="7213137" y="3590538"/>
                  </a:lnTo>
                  <a:lnTo>
                    <a:pt x="7265896" y="3577339"/>
                  </a:lnTo>
                  <a:lnTo>
                    <a:pt x="7318199" y="3563905"/>
                  </a:lnTo>
                  <a:lnTo>
                    <a:pt x="7370043" y="3550236"/>
                  </a:lnTo>
                  <a:lnTo>
                    <a:pt x="7421422" y="3536335"/>
                  </a:lnTo>
                  <a:lnTo>
                    <a:pt x="7472329" y="3522204"/>
                  </a:lnTo>
                  <a:lnTo>
                    <a:pt x="7522761" y="3507845"/>
                  </a:lnTo>
                  <a:lnTo>
                    <a:pt x="7572712" y="3493260"/>
                  </a:lnTo>
                  <a:lnTo>
                    <a:pt x="7622176" y="3478451"/>
                  </a:lnTo>
                  <a:lnTo>
                    <a:pt x="7671148" y="3463420"/>
                  </a:lnTo>
                  <a:lnTo>
                    <a:pt x="7719623" y="3448169"/>
                  </a:lnTo>
                  <a:lnTo>
                    <a:pt x="7767595" y="3432700"/>
                  </a:lnTo>
                  <a:lnTo>
                    <a:pt x="7815060" y="3417015"/>
                  </a:lnTo>
                  <a:lnTo>
                    <a:pt x="7862011" y="3401116"/>
                  </a:lnTo>
                  <a:lnTo>
                    <a:pt x="7908443" y="3385005"/>
                  </a:lnTo>
                  <a:lnTo>
                    <a:pt x="7954352" y="3368685"/>
                  </a:lnTo>
                  <a:lnTo>
                    <a:pt x="7999731" y="3352156"/>
                  </a:lnTo>
                  <a:lnTo>
                    <a:pt x="8044576" y="3335421"/>
                  </a:lnTo>
                  <a:lnTo>
                    <a:pt x="8088882" y="3318483"/>
                  </a:lnTo>
                  <a:lnTo>
                    <a:pt x="8132641" y="3301342"/>
                  </a:lnTo>
                  <a:lnTo>
                    <a:pt x="8175851" y="3284002"/>
                  </a:lnTo>
                  <a:lnTo>
                    <a:pt x="8218505" y="3266464"/>
                  </a:lnTo>
                  <a:lnTo>
                    <a:pt x="8260597" y="3248729"/>
                  </a:lnTo>
                  <a:lnTo>
                    <a:pt x="8302123" y="3230801"/>
                  </a:lnTo>
                  <a:lnTo>
                    <a:pt x="8343077" y="3212682"/>
                  </a:lnTo>
                  <a:lnTo>
                    <a:pt x="8383455" y="3194372"/>
                  </a:lnTo>
                  <a:lnTo>
                    <a:pt x="8423249" y="3175875"/>
                  </a:lnTo>
                  <a:lnTo>
                    <a:pt x="8462456" y="3157191"/>
                  </a:lnTo>
                  <a:lnTo>
                    <a:pt x="8501070" y="3138324"/>
                  </a:lnTo>
                  <a:lnTo>
                    <a:pt x="8539085" y="3119276"/>
                  </a:lnTo>
                  <a:lnTo>
                    <a:pt x="8576497" y="3100047"/>
                  </a:lnTo>
                  <a:lnTo>
                    <a:pt x="8613300" y="3080641"/>
                  </a:lnTo>
                  <a:lnTo>
                    <a:pt x="8649488" y="3061058"/>
                  </a:lnTo>
                  <a:lnTo>
                    <a:pt x="8685057" y="3041303"/>
                  </a:lnTo>
                  <a:lnTo>
                    <a:pt x="8720000" y="3021375"/>
                  </a:lnTo>
                  <a:lnTo>
                    <a:pt x="8754313" y="3001278"/>
                  </a:lnTo>
                  <a:lnTo>
                    <a:pt x="8787991" y="2981013"/>
                  </a:lnTo>
                  <a:lnTo>
                    <a:pt x="8821027" y="2960582"/>
                  </a:lnTo>
                  <a:lnTo>
                    <a:pt x="8853417" y="2939987"/>
                  </a:lnTo>
                  <a:lnTo>
                    <a:pt x="8916237" y="2898316"/>
                  </a:lnTo>
                  <a:lnTo>
                    <a:pt x="8976408" y="2856013"/>
                  </a:lnTo>
                  <a:lnTo>
                    <a:pt x="9033887" y="2813096"/>
                  </a:lnTo>
                  <a:lnTo>
                    <a:pt x="9088632" y="2769581"/>
                  </a:lnTo>
                  <a:lnTo>
                    <a:pt x="9140600" y="2725483"/>
                  </a:lnTo>
                  <a:lnTo>
                    <a:pt x="9189748" y="2680819"/>
                  </a:lnTo>
                  <a:lnTo>
                    <a:pt x="9236034" y="2635604"/>
                  </a:lnTo>
                  <a:lnTo>
                    <a:pt x="9279415" y="2589856"/>
                  </a:lnTo>
                  <a:lnTo>
                    <a:pt x="9319849" y="2543589"/>
                  </a:lnTo>
                  <a:lnTo>
                    <a:pt x="9357293" y="2496821"/>
                  </a:lnTo>
                  <a:lnTo>
                    <a:pt x="9391704" y="2449567"/>
                  </a:lnTo>
                  <a:lnTo>
                    <a:pt x="9423040" y="2401843"/>
                  </a:lnTo>
                  <a:lnTo>
                    <a:pt x="9451259" y="2353665"/>
                  </a:lnTo>
                  <a:lnTo>
                    <a:pt x="9476317" y="2305050"/>
                  </a:lnTo>
                  <a:lnTo>
                    <a:pt x="9498172" y="2256014"/>
                  </a:lnTo>
                  <a:lnTo>
                    <a:pt x="9516782" y="2206572"/>
                  </a:lnTo>
                  <a:lnTo>
                    <a:pt x="9532104" y="2156740"/>
                  </a:lnTo>
                  <a:lnTo>
                    <a:pt x="9544095" y="2106536"/>
                  </a:lnTo>
                  <a:lnTo>
                    <a:pt x="9552712" y="2055974"/>
                  </a:lnTo>
                  <a:lnTo>
                    <a:pt x="9557914" y="2005071"/>
                  </a:lnTo>
                  <a:lnTo>
                    <a:pt x="9559658" y="1953844"/>
                  </a:lnTo>
                  <a:lnTo>
                    <a:pt x="9559221" y="1928191"/>
                  </a:lnTo>
                  <a:lnTo>
                    <a:pt x="9555743" y="1877124"/>
                  </a:lnTo>
                  <a:lnTo>
                    <a:pt x="9548828" y="1826390"/>
                  </a:lnTo>
                  <a:lnTo>
                    <a:pt x="9538518" y="1776006"/>
                  </a:lnTo>
                  <a:lnTo>
                    <a:pt x="9524857" y="1725986"/>
                  </a:lnTo>
                  <a:lnTo>
                    <a:pt x="9507885" y="1676348"/>
                  </a:lnTo>
                  <a:lnTo>
                    <a:pt x="9487648" y="1627107"/>
                  </a:lnTo>
                  <a:lnTo>
                    <a:pt x="9464185" y="1578279"/>
                  </a:lnTo>
                  <a:lnTo>
                    <a:pt x="9437542" y="1529881"/>
                  </a:lnTo>
                  <a:lnTo>
                    <a:pt x="9407759" y="1481929"/>
                  </a:lnTo>
                  <a:lnTo>
                    <a:pt x="9374880" y="1434438"/>
                  </a:lnTo>
                  <a:lnTo>
                    <a:pt x="9338947" y="1387425"/>
                  </a:lnTo>
                  <a:lnTo>
                    <a:pt x="9300003" y="1340906"/>
                  </a:lnTo>
                  <a:lnTo>
                    <a:pt x="9258090" y="1294897"/>
                  </a:lnTo>
                  <a:lnTo>
                    <a:pt x="9213251" y="1249413"/>
                  </a:lnTo>
                  <a:lnTo>
                    <a:pt x="9165529" y="1204472"/>
                  </a:lnTo>
                  <a:lnTo>
                    <a:pt x="9114966" y="1160089"/>
                  </a:lnTo>
                  <a:lnTo>
                    <a:pt x="9061604" y="1116281"/>
                  </a:lnTo>
                  <a:lnTo>
                    <a:pt x="9005487" y="1073063"/>
                  </a:lnTo>
                  <a:lnTo>
                    <a:pt x="8946657" y="1030451"/>
                  </a:lnTo>
                  <a:lnTo>
                    <a:pt x="8885156" y="988462"/>
                  </a:lnTo>
                  <a:lnTo>
                    <a:pt x="8821027" y="947111"/>
                  </a:lnTo>
                  <a:lnTo>
                    <a:pt x="8787991" y="926680"/>
                  </a:lnTo>
                  <a:lnTo>
                    <a:pt x="8754313" y="906415"/>
                  </a:lnTo>
                  <a:lnTo>
                    <a:pt x="8720000" y="886318"/>
                  </a:lnTo>
                  <a:lnTo>
                    <a:pt x="8685057" y="866390"/>
                  </a:lnTo>
                  <a:lnTo>
                    <a:pt x="8649488" y="846635"/>
                  </a:lnTo>
                  <a:lnTo>
                    <a:pt x="8613300" y="827052"/>
                  </a:lnTo>
                  <a:lnTo>
                    <a:pt x="8576497" y="807646"/>
                  </a:lnTo>
                  <a:lnTo>
                    <a:pt x="8539085" y="788417"/>
                  </a:lnTo>
                  <a:lnTo>
                    <a:pt x="8501070" y="769368"/>
                  </a:lnTo>
                  <a:lnTo>
                    <a:pt x="8462456" y="750501"/>
                  </a:lnTo>
                  <a:lnTo>
                    <a:pt x="8423249" y="731818"/>
                  </a:lnTo>
                  <a:lnTo>
                    <a:pt x="8383455" y="713321"/>
                  </a:lnTo>
                  <a:lnTo>
                    <a:pt x="8343077" y="695011"/>
                  </a:lnTo>
                  <a:lnTo>
                    <a:pt x="8302123" y="676891"/>
                  </a:lnTo>
                  <a:lnTo>
                    <a:pt x="8260597" y="658963"/>
                  </a:lnTo>
                  <a:lnTo>
                    <a:pt x="8218505" y="641229"/>
                  </a:lnTo>
                  <a:lnTo>
                    <a:pt x="8175851" y="623691"/>
                  </a:lnTo>
                  <a:lnTo>
                    <a:pt x="8132641" y="606350"/>
                  </a:lnTo>
                  <a:lnTo>
                    <a:pt x="8088882" y="589210"/>
                  </a:lnTo>
                  <a:lnTo>
                    <a:pt x="8044576" y="572271"/>
                  </a:lnTo>
                  <a:lnTo>
                    <a:pt x="7999731" y="555536"/>
                  </a:lnTo>
                  <a:lnTo>
                    <a:pt x="7954352" y="539007"/>
                  </a:lnTo>
                  <a:lnTo>
                    <a:pt x="7908443" y="522687"/>
                  </a:lnTo>
                  <a:lnTo>
                    <a:pt x="7862011" y="506576"/>
                  </a:lnTo>
                  <a:lnTo>
                    <a:pt x="7815060" y="490677"/>
                  </a:lnTo>
                  <a:lnTo>
                    <a:pt x="7767595" y="474992"/>
                  </a:lnTo>
                  <a:lnTo>
                    <a:pt x="7719623" y="459523"/>
                  </a:lnTo>
                  <a:lnTo>
                    <a:pt x="7671148" y="444271"/>
                  </a:lnTo>
                  <a:lnTo>
                    <a:pt x="7622176" y="429240"/>
                  </a:lnTo>
                  <a:lnTo>
                    <a:pt x="7572712" y="414431"/>
                  </a:lnTo>
                  <a:lnTo>
                    <a:pt x="7522761" y="399846"/>
                  </a:lnTo>
                  <a:lnTo>
                    <a:pt x="7472329" y="385487"/>
                  </a:lnTo>
                  <a:lnTo>
                    <a:pt x="7421422" y="371356"/>
                  </a:lnTo>
                  <a:lnTo>
                    <a:pt x="7370043" y="357455"/>
                  </a:lnTo>
                  <a:lnTo>
                    <a:pt x="7318199" y="343786"/>
                  </a:lnTo>
                  <a:lnTo>
                    <a:pt x="7265896" y="330351"/>
                  </a:lnTo>
                  <a:lnTo>
                    <a:pt x="7213137" y="317153"/>
                  </a:lnTo>
                  <a:lnTo>
                    <a:pt x="7159929" y="304192"/>
                  </a:lnTo>
                  <a:lnTo>
                    <a:pt x="7106278" y="291471"/>
                  </a:lnTo>
                  <a:lnTo>
                    <a:pt x="7052187" y="278993"/>
                  </a:lnTo>
                  <a:lnTo>
                    <a:pt x="6997663" y="266759"/>
                  </a:lnTo>
                  <a:lnTo>
                    <a:pt x="6942711" y="254771"/>
                  </a:lnTo>
                  <a:lnTo>
                    <a:pt x="6887337" y="243031"/>
                  </a:lnTo>
                  <a:lnTo>
                    <a:pt x="6831545" y="231541"/>
                  </a:lnTo>
                  <a:lnTo>
                    <a:pt x="6775341" y="220303"/>
                  </a:lnTo>
                  <a:lnTo>
                    <a:pt x="6718730" y="209320"/>
                  </a:lnTo>
                  <a:lnTo>
                    <a:pt x="6661718" y="198592"/>
                  </a:lnTo>
                  <a:lnTo>
                    <a:pt x="6604309" y="188123"/>
                  </a:lnTo>
                  <a:lnTo>
                    <a:pt x="6546510" y="177914"/>
                  </a:lnTo>
                  <a:lnTo>
                    <a:pt x="6488326" y="167968"/>
                  </a:lnTo>
                  <a:lnTo>
                    <a:pt x="6429761" y="158285"/>
                  </a:lnTo>
                  <a:lnTo>
                    <a:pt x="6370822" y="148869"/>
                  </a:lnTo>
                  <a:lnTo>
                    <a:pt x="6311513" y="139721"/>
                  </a:lnTo>
                  <a:lnTo>
                    <a:pt x="6251840" y="130843"/>
                  </a:lnTo>
                  <a:lnTo>
                    <a:pt x="6191808" y="122238"/>
                  </a:lnTo>
                  <a:lnTo>
                    <a:pt x="6131422" y="113907"/>
                  </a:lnTo>
                  <a:lnTo>
                    <a:pt x="6070689" y="105852"/>
                  </a:lnTo>
                  <a:lnTo>
                    <a:pt x="6009612" y="98076"/>
                  </a:lnTo>
                  <a:lnTo>
                    <a:pt x="5948198" y="90580"/>
                  </a:lnTo>
                  <a:lnTo>
                    <a:pt x="5886452" y="83366"/>
                  </a:lnTo>
                  <a:lnTo>
                    <a:pt x="5824379" y="76436"/>
                  </a:lnTo>
                  <a:lnTo>
                    <a:pt x="5761984" y="69793"/>
                  </a:lnTo>
                  <a:lnTo>
                    <a:pt x="5699274" y="63439"/>
                  </a:lnTo>
                  <a:lnTo>
                    <a:pt x="5636252" y="57374"/>
                  </a:lnTo>
                  <a:lnTo>
                    <a:pt x="5572924" y="51602"/>
                  </a:lnTo>
                  <a:lnTo>
                    <a:pt x="5509297" y="46125"/>
                  </a:lnTo>
                  <a:lnTo>
                    <a:pt x="5445374" y="40944"/>
                  </a:lnTo>
                  <a:lnTo>
                    <a:pt x="5381162" y="36061"/>
                  </a:lnTo>
                  <a:lnTo>
                    <a:pt x="5316666" y="31479"/>
                  </a:lnTo>
                  <a:lnTo>
                    <a:pt x="5251890" y="27199"/>
                  </a:lnTo>
                  <a:lnTo>
                    <a:pt x="5186841" y="23224"/>
                  </a:lnTo>
                  <a:lnTo>
                    <a:pt x="5121524" y="19555"/>
                  </a:lnTo>
                  <a:lnTo>
                    <a:pt x="5055943" y="16194"/>
                  </a:lnTo>
                  <a:lnTo>
                    <a:pt x="4990105" y="13145"/>
                  </a:lnTo>
                  <a:lnTo>
                    <a:pt x="4924015" y="10407"/>
                  </a:lnTo>
                  <a:lnTo>
                    <a:pt x="4857678" y="7984"/>
                  </a:lnTo>
                  <a:lnTo>
                    <a:pt x="4791098" y="5878"/>
                  </a:lnTo>
                  <a:lnTo>
                    <a:pt x="4724283" y="4090"/>
                  </a:lnTo>
                  <a:lnTo>
                    <a:pt x="4657236" y="2623"/>
                  </a:lnTo>
                  <a:lnTo>
                    <a:pt x="4589964" y="1478"/>
                  </a:lnTo>
                  <a:lnTo>
                    <a:pt x="4522471" y="658"/>
                  </a:lnTo>
                  <a:lnTo>
                    <a:pt x="4454764" y="164"/>
                  </a:lnTo>
                  <a:lnTo>
                    <a:pt x="4386846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65B9C39-16BE-4782-92EA-C1C257456401}"/>
                </a:ext>
              </a:extLst>
            </p:cNvPr>
            <p:cNvSpPr/>
            <p:nvPr/>
          </p:nvSpPr>
          <p:spPr>
            <a:xfrm>
              <a:off x="8094979" y="8368799"/>
              <a:ext cx="156845" cy="791845"/>
            </a:xfrm>
            <a:custGeom>
              <a:avLst/>
              <a:gdLst/>
              <a:ahLst/>
              <a:cxnLst/>
              <a:rect l="l" t="t" r="r" b="b"/>
              <a:pathLst>
                <a:path w="156845" h="791845">
                  <a:moveTo>
                    <a:pt x="156777" y="0"/>
                  </a:moveTo>
                  <a:lnTo>
                    <a:pt x="135624" y="3980"/>
                  </a:lnTo>
                  <a:lnTo>
                    <a:pt x="0" y="3980"/>
                  </a:lnTo>
                  <a:lnTo>
                    <a:pt x="0" y="791380"/>
                  </a:lnTo>
                  <a:lnTo>
                    <a:pt x="156777" y="791380"/>
                  </a:lnTo>
                  <a:lnTo>
                    <a:pt x="156777" y="0"/>
                  </a:lnTo>
                  <a:close/>
                </a:path>
              </a:pathLst>
            </a:custGeom>
            <a:solidFill>
              <a:srgbClr val="A07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1D41B01E-F57F-41E9-8203-326C9438E549}"/>
                </a:ext>
              </a:extLst>
            </p:cNvPr>
            <p:cNvSpPr/>
            <p:nvPr/>
          </p:nvSpPr>
          <p:spPr>
            <a:xfrm>
              <a:off x="8251762" y="8347379"/>
              <a:ext cx="544195" cy="812800"/>
            </a:xfrm>
            <a:custGeom>
              <a:avLst/>
              <a:gdLst/>
              <a:ahLst/>
              <a:cxnLst/>
              <a:rect l="l" t="t" r="r" b="b"/>
              <a:pathLst>
                <a:path w="544195" h="812800">
                  <a:moveTo>
                    <a:pt x="543788" y="0"/>
                  </a:moveTo>
                  <a:lnTo>
                    <a:pt x="512311" y="0"/>
                  </a:lnTo>
                  <a:lnTo>
                    <a:pt x="446473" y="12699"/>
                  </a:lnTo>
                  <a:lnTo>
                    <a:pt x="46334" y="12699"/>
                  </a:lnTo>
                  <a:lnTo>
                    <a:pt x="0" y="21418"/>
                  </a:lnTo>
                  <a:lnTo>
                    <a:pt x="0" y="812799"/>
                  </a:lnTo>
                  <a:lnTo>
                    <a:pt x="67282" y="812799"/>
                  </a:lnTo>
                  <a:lnTo>
                    <a:pt x="298586" y="807151"/>
                  </a:lnTo>
                  <a:lnTo>
                    <a:pt x="543788" y="796850"/>
                  </a:lnTo>
                  <a:lnTo>
                    <a:pt x="543788" y="0"/>
                  </a:lnTo>
                  <a:close/>
                </a:path>
              </a:pathLst>
            </a:custGeom>
            <a:solidFill>
              <a:srgbClr val="A57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6F22B978-78F5-4CF5-BDDA-E6778BA99172}"/>
                </a:ext>
              </a:extLst>
            </p:cNvPr>
            <p:cNvSpPr/>
            <p:nvPr/>
          </p:nvSpPr>
          <p:spPr>
            <a:xfrm>
              <a:off x="8795550" y="8309279"/>
              <a:ext cx="605790" cy="835025"/>
            </a:xfrm>
            <a:custGeom>
              <a:avLst/>
              <a:gdLst/>
              <a:ahLst/>
              <a:cxnLst/>
              <a:rect l="l" t="t" r="r" b="b"/>
              <a:pathLst>
                <a:path w="605790" h="835025">
                  <a:moveTo>
                    <a:pt x="605713" y="0"/>
                  </a:moveTo>
                  <a:lnTo>
                    <a:pt x="548830" y="0"/>
                  </a:lnTo>
                  <a:lnTo>
                    <a:pt x="485503" y="12700"/>
                  </a:lnTo>
                  <a:lnTo>
                    <a:pt x="357953" y="12700"/>
                  </a:lnTo>
                  <a:lnTo>
                    <a:pt x="293741" y="25400"/>
                  </a:lnTo>
                  <a:lnTo>
                    <a:pt x="164470" y="25400"/>
                  </a:lnTo>
                  <a:lnTo>
                    <a:pt x="99421" y="38100"/>
                  </a:lnTo>
                  <a:lnTo>
                    <a:pt x="0" y="38099"/>
                  </a:lnTo>
                  <a:lnTo>
                    <a:pt x="0" y="834950"/>
                  </a:lnTo>
                  <a:lnTo>
                    <a:pt x="255439" y="819418"/>
                  </a:lnTo>
                  <a:lnTo>
                    <a:pt x="506553" y="799235"/>
                  </a:lnTo>
                  <a:lnTo>
                    <a:pt x="605713" y="789890"/>
                  </a:lnTo>
                  <a:lnTo>
                    <a:pt x="605713" y="0"/>
                  </a:lnTo>
                  <a:close/>
                </a:path>
              </a:pathLst>
            </a:custGeom>
            <a:solidFill>
              <a:srgbClr val="AA7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78819161-4F75-40CE-B00D-80FDE03086FF}"/>
                </a:ext>
              </a:extLst>
            </p:cNvPr>
            <p:cNvSpPr/>
            <p:nvPr/>
          </p:nvSpPr>
          <p:spPr>
            <a:xfrm>
              <a:off x="9401258" y="8196899"/>
              <a:ext cx="786765" cy="902335"/>
            </a:xfrm>
            <a:custGeom>
              <a:avLst/>
              <a:gdLst/>
              <a:ahLst/>
              <a:cxnLst/>
              <a:rect l="l" t="t" r="r" b="b"/>
              <a:pathLst>
                <a:path w="786765" h="902334">
                  <a:moveTo>
                    <a:pt x="786282" y="0"/>
                  </a:moveTo>
                  <a:lnTo>
                    <a:pt x="618380" y="36179"/>
                  </a:lnTo>
                  <a:lnTo>
                    <a:pt x="558707" y="36179"/>
                  </a:lnTo>
                  <a:lnTo>
                    <a:pt x="438290" y="61579"/>
                  </a:lnTo>
                  <a:lnTo>
                    <a:pt x="377557" y="61579"/>
                  </a:lnTo>
                  <a:lnTo>
                    <a:pt x="316481" y="74279"/>
                  </a:lnTo>
                  <a:lnTo>
                    <a:pt x="255067" y="74279"/>
                  </a:lnTo>
                  <a:lnTo>
                    <a:pt x="131248" y="99679"/>
                  </a:lnTo>
                  <a:lnTo>
                    <a:pt x="68854" y="99679"/>
                  </a:lnTo>
                  <a:lnTo>
                    <a:pt x="6143" y="112379"/>
                  </a:lnTo>
                  <a:lnTo>
                    <a:pt x="0" y="112379"/>
                  </a:lnTo>
                  <a:lnTo>
                    <a:pt x="0" y="902265"/>
                  </a:lnTo>
                  <a:lnTo>
                    <a:pt x="201895" y="880752"/>
                  </a:lnTo>
                  <a:lnTo>
                    <a:pt x="400361" y="856264"/>
                  </a:lnTo>
                  <a:lnTo>
                    <a:pt x="595217" y="828868"/>
                  </a:lnTo>
                  <a:lnTo>
                    <a:pt x="786282" y="798633"/>
                  </a:lnTo>
                  <a:lnTo>
                    <a:pt x="786282" y="0"/>
                  </a:lnTo>
                  <a:close/>
                </a:path>
              </a:pathLst>
            </a:custGeom>
            <a:solidFill>
              <a:srgbClr val="AF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EC5DD596-61E9-4B69-B5C6-5E5749CE5466}"/>
                </a:ext>
              </a:extLst>
            </p:cNvPr>
            <p:cNvSpPr/>
            <p:nvPr/>
          </p:nvSpPr>
          <p:spPr>
            <a:xfrm>
              <a:off x="10187536" y="7649866"/>
              <a:ext cx="1903095" cy="1346200"/>
            </a:xfrm>
            <a:custGeom>
              <a:avLst/>
              <a:gdLst/>
              <a:ahLst/>
              <a:cxnLst/>
              <a:rect l="l" t="t" r="r" b="b"/>
              <a:pathLst>
                <a:path w="1903095" h="1346200">
                  <a:moveTo>
                    <a:pt x="1902472" y="0"/>
                  </a:moveTo>
                  <a:lnTo>
                    <a:pt x="1863663" y="24413"/>
                  </a:lnTo>
                  <a:lnTo>
                    <a:pt x="1822709" y="37113"/>
                  </a:lnTo>
                  <a:lnTo>
                    <a:pt x="1781183" y="62513"/>
                  </a:lnTo>
                  <a:lnTo>
                    <a:pt x="1696437" y="87913"/>
                  </a:lnTo>
                  <a:lnTo>
                    <a:pt x="1653227" y="113313"/>
                  </a:lnTo>
                  <a:lnTo>
                    <a:pt x="1609467" y="126013"/>
                  </a:lnTo>
                  <a:lnTo>
                    <a:pt x="1565162" y="151413"/>
                  </a:lnTo>
                  <a:lnTo>
                    <a:pt x="1429029" y="189513"/>
                  </a:lnTo>
                  <a:lnTo>
                    <a:pt x="1382597" y="214913"/>
                  </a:lnTo>
                  <a:lnTo>
                    <a:pt x="1240209" y="253013"/>
                  </a:lnTo>
                  <a:lnTo>
                    <a:pt x="1191735" y="278413"/>
                  </a:lnTo>
                  <a:lnTo>
                    <a:pt x="890630" y="354613"/>
                  </a:lnTo>
                  <a:lnTo>
                    <a:pt x="838787" y="380013"/>
                  </a:lnTo>
                  <a:lnTo>
                    <a:pt x="463300" y="468913"/>
                  </a:lnTo>
                  <a:lnTo>
                    <a:pt x="407925" y="468913"/>
                  </a:lnTo>
                  <a:lnTo>
                    <a:pt x="67100" y="545113"/>
                  </a:lnTo>
                  <a:lnTo>
                    <a:pt x="8915" y="545113"/>
                  </a:lnTo>
                  <a:lnTo>
                    <a:pt x="0" y="547035"/>
                  </a:lnTo>
                  <a:lnTo>
                    <a:pt x="0" y="1345662"/>
                  </a:lnTo>
                  <a:lnTo>
                    <a:pt x="169662" y="1315876"/>
                  </a:lnTo>
                  <a:lnTo>
                    <a:pt x="335930" y="1283867"/>
                  </a:lnTo>
                  <a:lnTo>
                    <a:pt x="498670" y="1249686"/>
                  </a:lnTo>
                  <a:lnTo>
                    <a:pt x="657746" y="1213383"/>
                  </a:lnTo>
                  <a:lnTo>
                    <a:pt x="813026" y="1175009"/>
                  </a:lnTo>
                  <a:lnTo>
                    <a:pt x="914370" y="1148301"/>
                  </a:lnTo>
                  <a:lnTo>
                    <a:pt x="1013927" y="1120710"/>
                  </a:lnTo>
                  <a:lnTo>
                    <a:pt x="1111658" y="1092250"/>
                  </a:lnTo>
                  <a:lnTo>
                    <a:pt x="1207522" y="1062938"/>
                  </a:lnTo>
                  <a:lnTo>
                    <a:pt x="1301479" y="1032788"/>
                  </a:lnTo>
                  <a:lnTo>
                    <a:pt x="1393491" y="1001815"/>
                  </a:lnTo>
                  <a:lnTo>
                    <a:pt x="1483517" y="970034"/>
                  </a:lnTo>
                  <a:lnTo>
                    <a:pt x="1571518" y="937460"/>
                  </a:lnTo>
                  <a:lnTo>
                    <a:pt x="1657454" y="904108"/>
                  </a:lnTo>
                  <a:lnTo>
                    <a:pt x="1741285" y="869994"/>
                  </a:lnTo>
                  <a:lnTo>
                    <a:pt x="1782398" y="852655"/>
                  </a:lnTo>
                  <a:lnTo>
                    <a:pt x="1822971" y="835132"/>
                  </a:lnTo>
                  <a:lnTo>
                    <a:pt x="1862997" y="817425"/>
                  </a:lnTo>
                  <a:lnTo>
                    <a:pt x="1902472" y="799536"/>
                  </a:lnTo>
                  <a:lnTo>
                    <a:pt x="1902472" y="0"/>
                  </a:lnTo>
                  <a:close/>
                </a:path>
              </a:pathLst>
            </a:custGeom>
            <a:solidFill>
              <a:srgbClr val="B4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D6D9067A-FCE6-4D36-BC74-7E50275D1682}"/>
                </a:ext>
              </a:extLst>
            </p:cNvPr>
            <p:cNvSpPr/>
            <p:nvPr/>
          </p:nvSpPr>
          <p:spPr>
            <a:xfrm>
              <a:off x="12090012" y="7391805"/>
              <a:ext cx="479425" cy="1057910"/>
            </a:xfrm>
            <a:custGeom>
              <a:avLst/>
              <a:gdLst/>
              <a:ahLst/>
              <a:cxnLst/>
              <a:rect l="l" t="t" r="r" b="b"/>
              <a:pathLst>
                <a:path w="479425" h="1057909">
                  <a:moveTo>
                    <a:pt x="479209" y="0"/>
                  </a:moveTo>
                  <a:lnTo>
                    <a:pt x="471526" y="3074"/>
                  </a:lnTo>
                  <a:lnTo>
                    <a:pt x="439136" y="28474"/>
                  </a:lnTo>
                  <a:lnTo>
                    <a:pt x="406099" y="53874"/>
                  </a:lnTo>
                  <a:lnTo>
                    <a:pt x="372422" y="66574"/>
                  </a:lnTo>
                  <a:lnTo>
                    <a:pt x="338109" y="91974"/>
                  </a:lnTo>
                  <a:lnTo>
                    <a:pt x="303165" y="104674"/>
                  </a:lnTo>
                  <a:lnTo>
                    <a:pt x="267597" y="130074"/>
                  </a:lnTo>
                  <a:lnTo>
                    <a:pt x="231409" y="142774"/>
                  </a:lnTo>
                  <a:lnTo>
                    <a:pt x="194606" y="168174"/>
                  </a:lnTo>
                  <a:lnTo>
                    <a:pt x="157194" y="193574"/>
                  </a:lnTo>
                  <a:lnTo>
                    <a:pt x="119179" y="206274"/>
                  </a:lnTo>
                  <a:lnTo>
                    <a:pt x="80565" y="231674"/>
                  </a:lnTo>
                  <a:lnTo>
                    <a:pt x="1564" y="257074"/>
                  </a:lnTo>
                  <a:lnTo>
                    <a:pt x="0" y="258058"/>
                  </a:lnTo>
                  <a:lnTo>
                    <a:pt x="0" y="1057600"/>
                  </a:lnTo>
                  <a:lnTo>
                    <a:pt x="47992" y="1035255"/>
                  </a:lnTo>
                  <a:lnTo>
                    <a:pt x="95128" y="1012640"/>
                  </a:lnTo>
                  <a:lnTo>
                    <a:pt x="141397" y="989757"/>
                  </a:lnTo>
                  <a:lnTo>
                    <a:pt x="186790" y="966612"/>
                  </a:lnTo>
                  <a:lnTo>
                    <a:pt x="231297" y="943207"/>
                  </a:lnTo>
                  <a:lnTo>
                    <a:pt x="274909" y="919546"/>
                  </a:lnTo>
                  <a:lnTo>
                    <a:pt x="317616" y="895633"/>
                  </a:lnTo>
                  <a:lnTo>
                    <a:pt x="359409" y="871471"/>
                  </a:lnTo>
                  <a:lnTo>
                    <a:pt x="400279" y="847064"/>
                  </a:lnTo>
                  <a:lnTo>
                    <a:pt x="440215" y="822416"/>
                  </a:lnTo>
                  <a:lnTo>
                    <a:pt x="479209" y="797530"/>
                  </a:lnTo>
                  <a:lnTo>
                    <a:pt x="479209" y="0"/>
                  </a:lnTo>
                  <a:close/>
                </a:path>
              </a:pathLst>
            </a:custGeom>
            <a:solidFill>
              <a:srgbClr val="AF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416799C9-ED4E-4ACD-B74A-B8FAA05A356D}"/>
                </a:ext>
              </a:extLst>
            </p:cNvPr>
            <p:cNvSpPr/>
            <p:nvPr/>
          </p:nvSpPr>
          <p:spPr>
            <a:xfrm>
              <a:off x="12569220" y="7190604"/>
              <a:ext cx="280670" cy="998855"/>
            </a:xfrm>
            <a:custGeom>
              <a:avLst/>
              <a:gdLst/>
              <a:ahLst/>
              <a:cxnLst/>
              <a:rect l="l" t="t" r="r" b="b"/>
              <a:pathLst>
                <a:path w="280670" h="998854">
                  <a:moveTo>
                    <a:pt x="280555" y="0"/>
                  </a:moveTo>
                  <a:lnTo>
                    <a:pt x="279500" y="1075"/>
                  </a:lnTo>
                  <a:lnTo>
                    <a:pt x="253866" y="13775"/>
                  </a:lnTo>
                  <a:lnTo>
                    <a:pt x="227532" y="39175"/>
                  </a:lnTo>
                  <a:lnTo>
                    <a:pt x="200505" y="64575"/>
                  </a:lnTo>
                  <a:lnTo>
                    <a:pt x="172788" y="77275"/>
                  </a:lnTo>
                  <a:lnTo>
                    <a:pt x="144387" y="102675"/>
                  </a:lnTo>
                  <a:lnTo>
                    <a:pt x="115309" y="128075"/>
                  </a:lnTo>
                  <a:lnTo>
                    <a:pt x="85557" y="140775"/>
                  </a:lnTo>
                  <a:lnTo>
                    <a:pt x="55138" y="166175"/>
                  </a:lnTo>
                  <a:lnTo>
                    <a:pt x="24057" y="191575"/>
                  </a:lnTo>
                  <a:lnTo>
                    <a:pt x="0" y="201201"/>
                  </a:lnTo>
                  <a:lnTo>
                    <a:pt x="0" y="998731"/>
                  </a:lnTo>
                  <a:lnTo>
                    <a:pt x="44033" y="969569"/>
                  </a:lnTo>
                  <a:lnTo>
                    <a:pt x="86773" y="940097"/>
                  </a:lnTo>
                  <a:lnTo>
                    <a:pt x="128205" y="910320"/>
                  </a:lnTo>
                  <a:lnTo>
                    <a:pt x="168314" y="880245"/>
                  </a:lnTo>
                  <a:lnTo>
                    <a:pt x="207086" y="849875"/>
                  </a:lnTo>
                  <a:lnTo>
                    <a:pt x="244504" y="819218"/>
                  </a:lnTo>
                  <a:lnTo>
                    <a:pt x="280555" y="788279"/>
                  </a:lnTo>
                  <a:lnTo>
                    <a:pt x="280555" y="0"/>
                  </a:lnTo>
                  <a:close/>
                </a:path>
              </a:pathLst>
            </a:custGeom>
            <a:solidFill>
              <a:srgbClr val="AA7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AAF08B48-031B-4965-83A7-8FAB9D1A350F}"/>
                </a:ext>
              </a:extLst>
            </p:cNvPr>
            <p:cNvSpPr/>
            <p:nvPr/>
          </p:nvSpPr>
          <p:spPr>
            <a:xfrm>
              <a:off x="12849770" y="6991474"/>
              <a:ext cx="186055" cy="987425"/>
            </a:xfrm>
            <a:custGeom>
              <a:avLst/>
              <a:gdLst/>
              <a:ahLst/>
              <a:cxnLst/>
              <a:rect l="l" t="t" r="r" b="b"/>
              <a:pathLst>
                <a:path w="186055" h="987425">
                  <a:moveTo>
                    <a:pt x="185496" y="0"/>
                  </a:moveTo>
                  <a:lnTo>
                    <a:pt x="158352" y="35105"/>
                  </a:lnTo>
                  <a:lnTo>
                    <a:pt x="116439" y="85905"/>
                  </a:lnTo>
                  <a:lnTo>
                    <a:pt x="94383" y="98605"/>
                  </a:lnTo>
                  <a:lnTo>
                    <a:pt x="71600" y="124005"/>
                  </a:lnTo>
                  <a:lnTo>
                    <a:pt x="48097" y="149405"/>
                  </a:lnTo>
                  <a:lnTo>
                    <a:pt x="23878" y="174805"/>
                  </a:lnTo>
                  <a:lnTo>
                    <a:pt x="0" y="199135"/>
                  </a:lnTo>
                  <a:lnTo>
                    <a:pt x="0" y="987408"/>
                  </a:lnTo>
                  <a:lnTo>
                    <a:pt x="41116" y="950209"/>
                  </a:lnTo>
                  <a:lnTo>
                    <a:pt x="80248" y="912624"/>
                  </a:lnTo>
                  <a:lnTo>
                    <a:pt x="117372" y="874664"/>
                  </a:lnTo>
                  <a:lnTo>
                    <a:pt x="152462" y="836338"/>
                  </a:lnTo>
                  <a:lnTo>
                    <a:pt x="185496" y="797658"/>
                  </a:lnTo>
                  <a:lnTo>
                    <a:pt x="185496" y="0"/>
                  </a:lnTo>
                  <a:close/>
                </a:path>
              </a:pathLst>
            </a:custGeom>
            <a:solidFill>
              <a:srgbClr val="A57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6156ABD6-865C-4E03-9C31-2C8A32D896D0}"/>
                </a:ext>
              </a:extLst>
            </p:cNvPr>
            <p:cNvSpPr/>
            <p:nvPr/>
          </p:nvSpPr>
          <p:spPr>
            <a:xfrm>
              <a:off x="13035263" y="6808557"/>
              <a:ext cx="125730" cy="981075"/>
            </a:xfrm>
            <a:custGeom>
              <a:avLst/>
              <a:gdLst/>
              <a:ahLst/>
              <a:cxnLst/>
              <a:rect l="l" t="t" r="r" b="b"/>
              <a:pathLst>
                <a:path w="125730" h="981075">
                  <a:moveTo>
                    <a:pt x="125196" y="0"/>
                  </a:moveTo>
                  <a:lnTo>
                    <a:pt x="95898" y="52922"/>
                  </a:lnTo>
                  <a:lnTo>
                    <a:pt x="64561" y="103722"/>
                  </a:lnTo>
                  <a:lnTo>
                    <a:pt x="30150" y="154522"/>
                  </a:lnTo>
                  <a:lnTo>
                    <a:pt x="11804" y="167222"/>
                  </a:lnTo>
                  <a:lnTo>
                    <a:pt x="0" y="182922"/>
                  </a:lnTo>
                  <a:lnTo>
                    <a:pt x="0" y="980569"/>
                  </a:lnTo>
                  <a:lnTo>
                    <a:pt x="35562" y="935451"/>
                  </a:lnTo>
                  <a:lnTo>
                    <a:pt x="68308" y="889888"/>
                  </a:lnTo>
                  <a:lnTo>
                    <a:pt x="98199" y="843891"/>
                  </a:lnTo>
                  <a:lnTo>
                    <a:pt x="125196" y="797473"/>
                  </a:lnTo>
                  <a:lnTo>
                    <a:pt x="125196" y="0"/>
                  </a:lnTo>
                  <a:close/>
                </a:path>
              </a:pathLst>
            </a:custGeom>
            <a:solidFill>
              <a:srgbClr val="A07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65A7B5B3-9A51-484B-BF2D-DC8344DE24E6}"/>
                </a:ext>
              </a:extLst>
            </p:cNvPr>
            <p:cNvSpPr/>
            <p:nvPr/>
          </p:nvSpPr>
          <p:spPr>
            <a:xfrm>
              <a:off x="13160458" y="6631832"/>
              <a:ext cx="76835" cy="974725"/>
            </a:xfrm>
            <a:custGeom>
              <a:avLst/>
              <a:gdLst/>
              <a:ahLst/>
              <a:cxnLst/>
              <a:rect l="l" t="t" r="r" b="b"/>
              <a:pathLst>
                <a:path w="76834" h="974725">
                  <a:moveTo>
                    <a:pt x="76441" y="0"/>
                  </a:moveTo>
                  <a:lnTo>
                    <a:pt x="64444" y="39147"/>
                  </a:lnTo>
                  <a:lnTo>
                    <a:pt x="45834" y="89947"/>
                  </a:lnTo>
                  <a:lnTo>
                    <a:pt x="35309" y="102647"/>
                  </a:lnTo>
                  <a:lnTo>
                    <a:pt x="23979" y="128047"/>
                  </a:lnTo>
                  <a:lnTo>
                    <a:pt x="11847" y="153447"/>
                  </a:lnTo>
                  <a:lnTo>
                    <a:pt x="0" y="176727"/>
                  </a:lnTo>
                  <a:lnTo>
                    <a:pt x="0" y="974198"/>
                  </a:lnTo>
                  <a:lnTo>
                    <a:pt x="23304" y="928949"/>
                  </a:lnTo>
                  <a:lnTo>
                    <a:pt x="43835" y="883336"/>
                  </a:lnTo>
                  <a:lnTo>
                    <a:pt x="61559" y="837370"/>
                  </a:lnTo>
                  <a:lnTo>
                    <a:pt x="76441" y="791064"/>
                  </a:lnTo>
                  <a:lnTo>
                    <a:pt x="76441" y="0"/>
                  </a:lnTo>
                  <a:close/>
                </a:path>
              </a:pathLst>
            </a:custGeom>
            <a:solidFill>
              <a:srgbClr val="9A7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BEC878C3-4A7E-4D1E-854A-52987100087B}"/>
                </a:ext>
              </a:extLst>
            </p:cNvPr>
            <p:cNvSpPr/>
            <p:nvPr/>
          </p:nvSpPr>
          <p:spPr>
            <a:xfrm>
              <a:off x="13236903" y="6442181"/>
              <a:ext cx="30480" cy="981075"/>
            </a:xfrm>
            <a:custGeom>
              <a:avLst/>
              <a:gdLst/>
              <a:ahLst/>
              <a:cxnLst/>
              <a:rect l="l" t="t" r="r" b="b"/>
              <a:pathLst>
                <a:path w="30480" h="981075">
                  <a:moveTo>
                    <a:pt x="30441" y="0"/>
                  </a:moveTo>
                  <a:lnTo>
                    <a:pt x="26960" y="50998"/>
                  </a:lnTo>
                  <a:lnTo>
                    <a:pt x="20045" y="101798"/>
                  </a:lnTo>
                  <a:lnTo>
                    <a:pt x="9735" y="152598"/>
                  </a:lnTo>
                  <a:lnTo>
                    <a:pt x="0" y="189638"/>
                  </a:lnTo>
                  <a:lnTo>
                    <a:pt x="0" y="980716"/>
                  </a:lnTo>
                  <a:lnTo>
                    <a:pt x="12043" y="933927"/>
                  </a:lnTo>
                  <a:lnTo>
                    <a:pt x="21155" y="886820"/>
                  </a:lnTo>
                  <a:lnTo>
                    <a:pt x="27299" y="839411"/>
                  </a:lnTo>
                  <a:lnTo>
                    <a:pt x="30441" y="791715"/>
                  </a:lnTo>
                  <a:lnTo>
                    <a:pt x="30441" y="0"/>
                  </a:lnTo>
                  <a:close/>
                </a:path>
              </a:pathLst>
            </a:custGeom>
            <a:solidFill>
              <a:srgbClr val="957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9C8C51BD-A61E-4532-9761-481F5E3E79DF}"/>
                </a:ext>
              </a:extLst>
            </p:cNvPr>
            <p:cNvSpPr/>
            <p:nvPr/>
          </p:nvSpPr>
          <p:spPr>
            <a:xfrm>
              <a:off x="13267347" y="6417284"/>
              <a:ext cx="635" cy="816610"/>
            </a:xfrm>
            <a:custGeom>
              <a:avLst/>
              <a:gdLst/>
              <a:ahLst/>
              <a:cxnLst/>
              <a:rect l="l" t="t" r="r" b="b"/>
              <a:pathLst>
                <a:path w="634" h="816609">
                  <a:moveTo>
                    <a:pt x="419" y="0"/>
                  </a:moveTo>
                  <a:lnTo>
                    <a:pt x="215" y="0"/>
                  </a:lnTo>
                  <a:lnTo>
                    <a:pt x="215" y="24130"/>
                  </a:lnTo>
                  <a:lnTo>
                    <a:pt x="0" y="24130"/>
                  </a:lnTo>
                  <a:lnTo>
                    <a:pt x="0" y="803910"/>
                  </a:lnTo>
                  <a:lnTo>
                    <a:pt x="0" y="810260"/>
                  </a:lnTo>
                  <a:lnTo>
                    <a:pt x="0" y="816610"/>
                  </a:lnTo>
                  <a:lnTo>
                    <a:pt x="88" y="810260"/>
                  </a:lnTo>
                  <a:lnTo>
                    <a:pt x="254" y="810260"/>
                  </a:lnTo>
                  <a:lnTo>
                    <a:pt x="254" y="803910"/>
                  </a:lnTo>
                  <a:lnTo>
                    <a:pt x="368" y="2413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06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40E4233D-CBA6-40F9-A072-F348809B3E9D}"/>
                </a:ext>
              </a:extLst>
            </p:cNvPr>
            <p:cNvSpPr/>
            <p:nvPr/>
          </p:nvSpPr>
          <p:spPr>
            <a:xfrm>
              <a:off x="3708133" y="7442939"/>
              <a:ext cx="1447800" cy="1384935"/>
            </a:xfrm>
            <a:custGeom>
              <a:avLst/>
              <a:gdLst/>
              <a:ahLst/>
              <a:cxnLst/>
              <a:rect l="l" t="t" r="r" b="b"/>
              <a:pathLst>
                <a:path w="1447800" h="1384934">
                  <a:moveTo>
                    <a:pt x="0" y="0"/>
                  </a:moveTo>
                  <a:lnTo>
                    <a:pt x="0" y="800592"/>
                  </a:lnTo>
                  <a:lnTo>
                    <a:pt x="36193" y="822184"/>
                  </a:lnTo>
                  <a:lnTo>
                    <a:pt x="73128" y="843680"/>
                  </a:lnTo>
                  <a:lnTo>
                    <a:pt x="110708" y="865017"/>
                  </a:lnTo>
                  <a:lnTo>
                    <a:pt x="149094" y="886278"/>
                  </a:lnTo>
                  <a:lnTo>
                    <a:pt x="202982" y="915289"/>
                  </a:lnTo>
                  <a:lnTo>
                    <a:pt x="241972" y="935666"/>
                  </a:lnTo>
                  <a:lnTo>
                    <a:pt x="281233" y="955671"/>
                  </a:lnTo>
                  <a:lnTo>
                    <a:pt x="321196" y="975533"/>
                  </a:lnTo>
                  <a:lnTo>
                    <a:pt x="361740" y="995199"/>
                  </a:lnTo>
                  <a:lnTo>
                    <a:pt x="402967" y="1014713"/>
                  </a:lnTo>
                  <a:lnTo>
                    <a:pt x="461767" y="1041764"/>
                  </a:lnTo>
                  <a:lnTo>
                    <a:pt x="545059" y="1078525"/>
                  </a:lnTo>
                  <a:lnTo>
                    <a:pt x="629206" y="1113871"/>
                  </a:lnTo>
                  <a:lnTo>
                    <a:pt x="700433" y="1142520"/>
                  </a:lnTo>
                  <a:lnTo>
                    <a:pt x="786460" y="1175684"/>
                  </a:lnTo>
                  <a:lnTo>
                    <a:pt x="874135" y="1207890"/>
                  </a:lnTo>
                  <a:lnTo>
                    <a:pt x="951887" y="1235142"/>
                  </a:lnTo>
                  <a:lnTo>
                    <a:pt x="1040899" y="1265025"/>
                  </a:lnTo>
                  <a:lnTo>
                    <a:pt x="1133512" y="1294651"/>
                  </a:lnTo>
                  <a:lnTo>
                    <a:pt x="1219645" y="1320862"/>
                  </a:lnTo>
                  <a:lnTo>
                    <a:pt x="1309469" y="1346957"/>
                  </a:lnTo>
                  <a:lnTo>
                    <a:pt x="1405075" y="1373413"/>
                  </a:lnTo>
                  <a:lnTo>
                    <a:pt x="1447660" y="1384632"/>
                  </a:lnTo>
                  <a:lnTo>
                    <a:pt x="1447660" y="584200"/>
                  </a:lnTo>
                  <a:lnTo>
                    <a:pt x="1437943" y="581602"/>
                  </a:lnTo>
                  <a:lnTo>
                    <a:pt x="1434306" y="580673"/>
                  </a:lnTo>
                  <a:lnTo>
                    <a:pt x="1342173" y="555615"/>
                  </a:lnTo>
                  <a:lnTo>
                    <a:pt x="1251422" y="529692"/>
                  </a:lnTo>
                  <a:lnTo>
                    <a:pt x="1162067" y="502907"/>
                  </a:lnTo>
                  <a:lnTo>
                    <a:pt x="1074125" y="475264"/>
                  </a:lnTo>
                  <a:lnTo>
                    <a:pt x="987610" y="446767"/>
                  </a:lnTo>
                  <a:lnTo>
                    <a:pt x="927143" y="426043"/>
                  </a:lnTo>
                  <a:lnTo>
                    <a:pt x="828918" y="390899"/>
                  </a:lnTo>
                  <a:lnTo>
                    <a:pt x="822629" y="388557"/>
                  </a:lnTo>
                  <a:lnTo>
                    <a:pt x="818929" y="387221"/>
                  </a:lnTo>
                  <a:lnTo>
                    <a:pt x="732713" y="354597"/>
                  </a:lnTo>
                  <a:lnTo>
                    <a:pt x="685375" y="336013"/>
                  </a:lnTo>
                  <a:lnTo>
                    <a:pt x="656147" y="324294"/>
                  </a:lnTo>
                  <a:lnTo>
                    <a:pt x="650373" y="321906"/>
                  </a:lnTo>
                  <a:lnTo>
                    <a:pt x="638550" y="317142"/>
                  </a:lnTo>
                  <a:lnTo>
                    <a:pt x="592243" y="297983"/>
                  </a:lnTo>
                  <a:lnTo>
                    <a:pt x="582215" y="293724"/>
                  </a:lnTo>
                  <a:lnTo>
                    <a:pt x="577008" y="291571"/>
                  </a:lnTo>
                  <a:lnTo>
                    <a:pt x="501193" y="258808"/>
                  </a:lnTo>
                  <a:lnTo>
                    <a:pt x="456456" y="238793"/>
                  </a:lnTo>
                  <a:lnTo>
                    <a:pt x="412249" y="218493"/>
                  </a:lnTo>
                  <a:lnTo>
                    <a:pt x="368575" y="197909"/>
                  </a:lnTo>
                  <a:lnTo>
                    <a:pt x="325437" y="177043"/>
                  </a:lnTo>
                  <a:lnTo>
                    <a:pt x="282837" y="155894"/>
                  </a:lnTo>
                  <a:lnTo>
                    <a:pt x="240780" y="134463"/>
                  </a:lnTo>
                  <a:lnTo>
                    <a:pt x="199268" y="112751"/>
                  </a:lnTo>
                  <a:lnTo>
                    <a:pt x="134682" y="77810"/>
                  </a:lnTo>
                  <a:lnTo>
                    <a:pt x="78036" y="45936"/>
                  </a:lnTo>
                  <a:lnTo>
                    <a:pt x="38737" y="23107"/>
                  </a:lnTo>
                  <a:lnTo>
                    <a:pt x="36025" y="21489"/>
                  </a:lnTo>
                  <a:lnTo>
                    <a:pt x="33057" y="19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6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768BB262-4E44-40D9-9012-4C50FA1029CD}"/>
                </a:ext>
              </a:extLst>
            </p:cNvPr>
            <p:cNvSpPr/>
            <p:nvPr/>
          </p:nvSpPr>
          <p:spPr>
            <a:xfrm>
              <a:off x="5155793" y="8027148"/>
              <a:ext cx="562610" cy="928369"/>
            </a:xfrm>
            <a:custGeom>
              <a:avLst/>
              <a:gdLst/>
              <a:ahLst/>
              <a:cxnLst/>
              <a:rect l="l" t="t" r="r" b="b"/>
              <a:pathLst>
                <a:path w="562610" h="928370">
                  <a:moveTo>
                    <a:pt x="0" y="0"/>
                  </a:moveTo>
                  <a:lnTo>
                    <a:pt x="0" y="800423"/>
                  </a:lnTo>
                  <a:lnTo>
                    <a:pt x="54273" y="814655"/>
                  </a:lnTo>
                  <a:lnTo>
                    <a:pt x="199687" y="850430"/>
                  </a:lnTo>
                  <a:lnTo>
                    <a:pt x="346167" y="883684"/>
                  </a:lnTo>
                  <a:lnTo>
                    <a:pt x="498360" y="915471"/>
                  </a:lnTo>
                  <a:lnTo>
                    <a:pt x="562483" y="927754"/>
                  </a:lnTo>
                  <a:lnTo>
                    <a:pt x="562483" y="127495"/>
                  </a:lnTo>
                  <a:lnTo>
                    <a:pt x="417917" y="98440"/>
                  </a:lnTo>
                  <a:lnTo>
                    <a:pt x="301302" y="73209"/>
                  </a:lnTo>
                  <a:lnTo>
                    <a:pt x="271175" y="66419"/>
                  </a:lnTo>
                  <a:lnTo>
                    <a:pt x="148971" y="37698"/>
                  </a:lnTo>
                  <a:lnTo>
                    <a:pt x="127401" y="32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6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1">
              <a:extLst>
                <a:ext uri="{FF2B5EF4-FFF2-40B4-BE49-F238E27FC236}">
                  <a16:creationId xmlns:a16="http://schemas.microsoft.com/office/drawing/2014/main" id="{6510B0DB-07F5-4991-A5A6-63CEE127D804}"/>
                </a:ext>
              </a:extLst>
            </p:cNvPr>
            <p:cNvSpPr/>
            <p:nvPr/>
          </p:nvSpPr>
          <p:spPr>
            <a:xfrm>
              <a:off x="5718271" y="8154638"/>
              <a:ext cx="494030" cy="882650"/>
            </a:xfrm>
            <a:custGeom>
              <a:avLst/>
              <a:gdLst/>
              <a:ahLst/>
              <a:cxnLst/>
              <a:rect l="l" t="t" r="r" b="b"/>
              <a:pathLst>
                <a:path w="494029" h="882650">
                  <a:moveTo>
                    <a:pt x="0" y="0"/>
                  </a:moveTo>
                  <a:lnTo>
                    <a:pt x="0" y="800263"/>
                  </a:lnTo>
                  <a:lnTo>
                    <a:pt x="86704" y="816871"/>
                  </a:lnTo>
                  <a:lnTo>
                    <a:pt x="243786" y="844348"/>
                  </a:lnTo>
                  <a:lnTo>
                    <a:pt x="401901" y="869437"/>
                  </a:lnTo>
                  <a:lnTo>
                    <a:pt x="493915" y="882615"/>
                  </a:lnTo>
                  <a:lnTo>
                    <a:pt x="493915" y="82334"/>
                  </a:lnTo>
                  <a:lnTo>
                    <a:pt x="474638" y="79549"/>
                  </a:lnTo>
                  <a:lnTo>
                    <a:pt x="471019" y="79063"/>
                  </a:lnTo>
                  <a:lnTo>
                    <a:pt x="312937" y="55052"/>
                  </a:lnTo>
                  <a:lnTo>
                    <a:pt x="157612" y="29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6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B1390C33-2B0B-49D4-AC20-36B72C66ABD1}"/>
                </a:ext>
              </a:extLst>
            </p:cNvPr>
            <p:cNvSpPr/>
            <p:nvPr/>
          </p:nvSpPr>
          <p:spPr>
            <a:xfrm>
              <a:off x="6212184" y="8236973"/>
              <a:ext cx="476250" cy="857885"/>
            </a:xfrm>
            <a:custGeom>
              <a:avLst/>
              <a:gdLst/>
              <a:ahLst/>
              <a:cxnLst/>
              <a:rect l="l" t="t" r="r" b="b"/>
              <a:pathLst>
                <a:path w="476250" h="857884">
                  <a:moveTo>
                    <a:pt x="0" y="0"/>
                  </a:moveTo>
                  <a:lnTo>
                    <a:pt x="0" y="800279"/>
                  </a:lnTo>
                  <a:lnTo>
                    <a:pt x="68354" y="810059"/>
                  </a:lnTo>
                  <a:lnTo>
                    <a:pt x="232131" y="831054"/>
                  </a:lnTo>
                  <a:lnTo>
                    <a:pt x="460236" y="856379"/>
                  </a:lnTo>
                  <a:lnTo>
                    <a:pt x="476199" y="857851"/>
                  </a:lnTo>
                  <a:lnTo>
                    <a:pt x="476199" y="57416"/>
                  </a:lnTo>
                  <a:lnTo>
                    <a:pt x="411728" y="50803"/>
                  </a:lnTo>
                  <a:lnTo>
                    <a:pt x="208903" y="27658"/>
                  </a:lnTo>
                  <a:lnTo>
                    <a:pt x="195232" y="25945"/>
                  </a:lnTo>
                  <a:lnTo>
                    <a:pt x="192077" y="25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6759CB66-5C96-445E-9F53-9757553EABAF}"/>
                </a:ext>
              </a:extLst>
            </p:cNvPr>
            <p:cNvSpPr/>
            <p:nvPr/>
          </p:nvSpPr>
          <p:spPr>
            <a:xfrm>
              <a:off x="6688378" y="8294390"/>
              <a:ext cx="487045" cy="840105"/>
            </a:xfrm>
            <a:custGeom>
              <a:avLst/>
              <a:gdLst/>
              <a:ahLst/>
              <a:cxnLst/>
              <a:rect l="l" t="t" r="r" b="b"/>
              <a:pathLst>
                <a:path w="487045" h="840104">
                  <a:moveTo>
                    <a:pt x="0" y="0"/>
                  </a:moveTo>
                  <a:lnTo>
                    <a:pt x="0" y="800434"/>
                  </a:lnTo>
                  <a:lnTo>
                    <a:pt x="208955" y="819703"/>
                  </a:lnTo>
                  <a:lnTo>
                    <a:pt x="442840" y="837065"/>
                  </a:lnTo>
                  <a:lnTo>
                    <a:pt x="486600" y="839545"/>
                  </a:lnTo>
                  <a:lnTo>
                    <a:pt x="486600" y="39268"/>
                  </a:lnTo>
                  <a:lnTo>
                    <a:pt x="240804" y="21739"/>
                  </a:lnTo>
                  <a:lnTo>
                    <a:pt x="159741" y="14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7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04BD6D64-E96D-403D-87C3-69382B6057B3}"/>
                </a:ext>
              </a:extLst>
            </p:cNvPr>
            <p:cNvSpPr/>
            <p:nvPr/>
          </p:nvSpPr>
          <p:spPr>
            <a:xfrm>
              <a:off x="7174979" y="8333653"/>
              <a:ext cx="520065" cy="822960"/>
            </a:xfrm>
            <a:custGeom>
              <a:avLst/>
              <a:gdLst/>
              <a:ahLst/>
              <a:cxnLst/>
              <a:rect l="l" t="t" r="r" b="b"/>
              <a:pathLst>
                <a:path w="520065" h="822959">
                  <a:moveTo>
                    <a:pt x="0" y="0"/>
                  </a:moveTo>
                  <a:lnTo>
                    <a:pt x="0" y="800281"/>
                  </a:lnTo>
                  <a:lnTo>
                    <a:pt x="191308" y="811121"/>
                  </a:lnTo>
                  <a:lnTo>
                    <a:pt x="432321" y="820728"/>
                  </a:lnTo>
                  <a:lnTo>
                    <a:pt x="520052" y="822806"/>
                  </a:lnTo>
                  <a:lnTo>
                    <a:pt x="520052" y="22669"/>
                  </a:lnTo>
                  <a:lnTo>
                    <a:pt x="371841" y="18128"/>
                  </a:lnTo>
                  <a:lnTo>
                    <a:pt x="134720" y="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7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C704BC01-7311-4122-A009-EB4AF357B5AB}"/>
                </a:ext>
              </a:extLst>
            </p:cNvPr>
            <p:cNvSpPr/>
            <p:nvPr/>
          </p:nvSpPr>
          <p:spPr>
            <a:xfrm>
              <a:off x="7695033" y="8356330"/>
              <a:ext cx="400050" cy="803910"/>
            </a:xfrm>
            <a:custGeom>
              <a:avLst/>
              <a:gdLst/>
              <a:ahLst/>
              <a:cxnLst/>
              <a:rect l="l" t="t" r="r" b="b"/>
              <a:pathLst>
                <a:path w="400050" h="803909">
                  <a:moveTo>
                    <a:pt x="0" y="0"/>
                  </a:moveTo>
                  <a:lnTo>
                    <a:pt x="0" y="800129"/>
                  </a:lnTo>
                  <a:lnTo>
                    <a:pt x="160577" y="803849"/>
                  </a:lnTo>
                  <a:lnTo>
                    <a:pt x="399935" y="803849"/>
                  </a:lnTo>
                  <a:lnTo>
                    <a:pt x="399935" y="5082"/>
                  </a:lnTo>
                  <a:lnTo>
                    <a:pt x="99015" y="2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7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36">
            <a:extLst>
              <a:ext uri="{FF2B5EF4-FFF2-40B4-BE49-F238E27FC236}">
                <a16:creationId xmlns:a16="http://schemas.microsoft.com/office/drawing/2014/main" id="{EBFECD19-3835-41D7-9BE7-614941EF61B5}"/>
              </a:ext>
            </a:extLst>
          </p:cNvPr>
          <p:cNvSpPr txBox="1"/>
          <p:nvPr/>
        </p:nvSpPr>
        <p:spPr>
          <a:xfrm>
            <a:off x="5535259" y="2743578"/>
            <a:ext cx="5458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95" dirty="0">
                <a:solidFill>
                  <a:srgbClr val="530000"/>
                </a:solidFill>
                <a:latin typeface="Arial Hebrew"/>
                <a:cs typeface="Arial Hebrew"/>
              </a:rPr>
              <a:t>18</a:t>
            </a:r>
            <a:endParaRPr sz="2000" dirty="0">
              <a:latin typeface="Arial Hebrew"/>
              <a:cs typeface="Arial Hebrew"/>
            </a:endParaRP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5DB4ADFF-FD7B-4F81-BDD8-5E5F876FDC1D}"/>
              </a:ext>
            </a:extLst>
          </p:cNvPr>
          <p:cNvSpPr/>
          <p:nvPr/>
        </p:nvSpPr>
        <p:spPr>
          <a:xfrm>
            <a:off x="9895541" y="3035397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250469" y="0"/>
                </a:moveTo>
                <a:lnTo>
                  <a:pt x="0" y="0"/>
                </a:lnTo>
                <a:lnTo>
                  <a:pt x="0" y="250469"/>
                </a:lnTo>
                <a:lnTo>
                  <a:pt x="250469" y="250469"/>
                </a:lnTo>
                <a:lnTo>
                  <a:pt x="250469" y="0"/>
                </a:lnTo>
                <a:close/>
              </a:path>
            </a:pathLst>
          </a:custGeom>
          <a:solidFill>
            <a:srgbClr val="AEA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52BF4B6E-DE0A-4769-A538-603606C8D05A}"/>
              </a:ext>
            </a:extLst>
          </p:cNvPr>
          <p:cNvSpPr/>
          <p:nvPr/>
        </p:nvSpPr>
        <p:spPr>
          <a:xfrm>
            <a:off x="9899793" y="3584075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250469" y="0"/>
                </a:moveTo>
                <a:lnTo>
                  <a:pt x="0" y="0"/>
                </a:lnTo>
                <a:lnTo>
                  <a:pt x="0" y="250469"/>
                </a:lnTo>
                <a:lnTo>
                  <a:pt x="250469" y="250469"/>
                </a:lnTo>
                <a:lnTo>
                  <a:pt x="250469" y="0"/>
                </a:lnTo>
                <a:close/>
              </a:path>
            </a:pathLst>
          </a:custGeom>
          <a:solidFill>
            <a:srgbClr val="F89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5">
            <a:extLst>
              <a:ext uri="{FF2B5EF4-FFF2-40B4-BE49-F238E27FC236}">
                <a16:creationId xmlns:a16="http://schemas.microsoft.com/office/drawing/2014/main" id="{39AFB702-BB7C-4F63-A841-B7B2ECBE22E3}"/>
              </a:ext>
            </a:extLst>
          </p:cNvPr>
          <p:cNvSpPr/>
          <p:nvPr/>
        </p:nvSpPr>
        <p:spPr>
          <a:xfrm>
            <a:off x="9904846" y="4032685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250469" y="0"/>
                </a:moveTo>
                <a:lnTo>
                  <a:pt x="0" y="0"/>
                </a:lnTo>
                <a:lnTo>
                  <a:pt x="0" y="250469"/>
                </a:lnTo>
                <a:lnTo>
                  <a:pt x="250469" y="250469"/>
                </a:lnTo>
                <a:lnTo>
                  <a:pt x="250469" y="0"/>
                </a:lnTo>
                <a:close/>
              </a:path>
            </a:pathLst>
          </a:custGeom>
          <a:solidFill>
            <a:srgbClr val="58C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">
            <a:extLst>
              <a:ext uri="{FF2B5EF4-FFF2-40B4-BE49-F238E27FC236}">
                <a16:creationId xmlns:a16="http://schemas.microsoft.com/office/drawing/2014/main" id="{28017F50-608A-4D49-A346-D793A48C58BF}"/>
              </a:ext>
            </a:extLst>
          </p:cNvPr>
          <p:cNvSpPr/>
          <p:nvPr/>
        </p:nvSpPr>
        <p:spPr>
          <a:xfrm>
            <a:off x="9904846" y="4477800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250469" y="0"/>
                </a:moveTo>
                <a:lnTo>
                  <a:pt x="0" y="0"/>
                </a:lnTo>
                <a:lnTo>
                  <a:pt x="0" y="250469"/>
                </a:lnTo>
                <a:lnTo>
                  <a:pt x="250469" y="250469"/>
                </a:lnTo>
                <a:lnTo>
                  <a:pt x="250469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">
            <a:extLst>
              <a:ext uri="{FF2B5EF4-FFF2-40B4-BE49-F238E27FC236}">
                <a16:creationId xmlns:a16="http://schemas.microsoft.com/office/drawing/2014/main" id="{EBB4C6BE-BEB3-4A17-A3C4-5BE13DE805F9}"/>
              </a:ext>
            </a:extLst>
          </p:cNvPr>
          <p:cNvSpPr txBox="1"/>
          <p:nvPr/>
        </p:nvSpPr>
        <p:spPr>
          <a:xfrm>
            <a:off x="8750847" y="2903105"/>
            <a:ext cx="1622494" cy="1855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6600">
              <a:lnSpc>
                <a:spcPct val="128200"/>
              </a:lnSpc>
              <a:spcBef>
                <a:spcPts val="100"/>
              </a:spcBef>
            </a:pPr>
            <a:r>
              <a:rPr lang="he-IL" sz="2400" spc="-80" dirty="0" err="1">
                <a:solidFill>
                  <a:srgbClr val="663831"/>
                </a:solidFill>
                <a:latin typeface="Arial Hebrew"/>
                <a:cs typeface="Arial Hebrew"/>
              </a:rPr>
              <a:t>נוסטרו</a:t>
            </a:r>
            <a:r>
              <a:rPr sz="2400" spc="-80" dirty="0">
                <a:solidFill>
                  <a:srgbClr val="663831"/>
                </a:solidFill>
                <a:latin typeface="Arial Hebrew"/>
                <a:cs typeface="Arial Hebrew"/>
              </a:rPr>
              <a:t>  </a:t>
            </a:r>
            <a:r>
              <a:rPr lang="he-IL" sz="2400" spc="-80" dirty="0">
                <a:solidFill>
                  <a:srgbClr val="663831"/>
                </a:solidFill>
                <a:latin typeface="Arial Hebrew"/>
                <a:cs typeface="Arial Hebrew"/>
              </a:rPr>
              <a:t>              	גמל</a:t>
            </a:r>
            <a:endParaRPr sz="2400" dirty="0">
              <a:solidFill>
                <a:srgbClr val="663831"/>
              </a:solidFill>
              <a:latin typeface="Arial Hebrew"/>
              <a:cs typeface="Arial Hebrew"/>
            </a:endParaRPr>
          </a:p>
          <a:p>
            <a:pPr marL="808355" marR="5080" indent="30480">
              <a:lnSpc>
                <a:spcPct val="128200"/>
              </a:lnSpc>
            </a:pPr>
            <a:r>
              <a:rPr lang="he-IL" sz="2400" spc="-85" dirty="0">
                <a:solidFill>
                  <a:srgbClr val="663831"/>
                </a:solidFill>
                <a:latin typeface="Arial Hebrew"/>
                <a:cs typeface="Arial Hebrew"/>
              </a:rPr>
              <a:t>ביטוח</a:t>
            </a:r>
            <a:r>
              <a:rPr sz="2400" spc="-85" dirty="0">
                <a:solidFill>
                  <a:srgbClr val="663831"/>
                </a:solidFill>
                <a:latin typeface="Arial Hebrew"/>
                <a:cs typeface="Arial Hebrew"/>
              </a:rPr>
              <a:t>  </a:t>
            </a:r>
            <a:r>
              <a:rPr lang="he-IL" sz="2400" spc="-85" dirty="0">
                <a:solidFill>
                  <a:srgbClr val="663831"/>
                </a:solidFill>
                <a:latin typeface="Arial Hebrew"/>
                <a:cs typeface="Arial Hebrew"/>
              </a:rPr>
              <a:t>פנסיה</a:t>
            </a:r>
            <a:endParaRPr sz="2400" dirty="0">
              <a:solidFill>
                <a:srgbClr val="663831"/>
              </a:solidFill>
              <a:latin typeface="Arial Hebrew"/>
              <a:cs typeface="Arial Hebrew"/>
            </a:endParaRPr>
          </a:p>
        </p:txBody>
      </p:sp>
      <p:sp>
        <p:nvSpPr>
          <p:cNvPr id="81" name="object 36">
            <a:extLst>
              <a:ext uri="{FF2B5EF4-FFF2-40B4-BE49-F238E27FC236}">
                <a16:creationId xmlns:a16="http://schemas.microsoft.com/office/drawing/2014/main" id="{BCC0A2D2-8CF4-4DD3-A634-9B6521DB1AB8}"/>
              </a:ext>
            </a:extLst>
          </p:cNvPr>
          <p:cNvSpPr txBox="1"/>
          <p:nvPr/>
        </p:nvSpPr>
        <p:spPr>
          <a:xfrm>
            <a:off x="6607430" y="3836856"/>
            <a:ext cx="5458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95" dirty="0">
                <a:solidFill>
                  <a:srgbClr val="530000"/>
                </a:solidFill>
                <a:latin typeface="Arial Hebrew"/>
                <a:cs typeface="Arial Hebrew"/>
              </a:rPr>
              <a:t>181</a:t>
            </a:r>
            <a:endParaRPr sz="2000" dirty="0">
              <a:latin typeface="Arial Hebrew"/>
              <a:cs typeface="Arial Hebrew"/>
            </a:endParaRPr>
          </a:p>
        </p:txBody>
      </p:sp>
      <p:sp>
        <p:nvSpPr>
          <p:cNvPr id="82" name="object 36">
            <a:extLst>
              <a:ext uri="{FF2B5EF4-FFF2-40B4-BE49-F238E27FC236}">
                <a16:creationId xmlns:a16="http://schemas.microsoft.com/office/drawing/2014/main" id="{57FE052E-BAC5-4EA4-B5D8-5A04ECCEE9AB}"/>
              </a:ext>
            </a:extLst>
          </p:cNvPr>
          <p:cNvSpPr txBox="1"/>
          <p:nvPr/>
        </p:nvSpPr>
        <p:spPr>
          <a:xfrm>
            <a:off x="4802071" y="3185697"/>
            <a:ext cx="5458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95" dirty="0">
                <a:solidFill>
                  <a:srgbClr val="530000"/>
                </a:solidFill>
                <a:latin typeface="Arial Hebrew"/>
                <a:cs typeface="Arial Hebrew"/>
              </a:rPr>
              <a:t>34</a:t>
            </a:r>
            <a:endParaRPr sz="2000" dirty="0">
              <a:latin typeface="Arial Hebrew"/>
              <a:cs typeface="Arial Hebrew"/>
            </a:endParaRPr>
          </a:p>
        </p:txBody>
      </p:sp>
      <p:sp>
        <p:nvSpPr>
          <p:cNvPr id="83" name="object 36">
            <a:extLst>
              <a:ext uri="{FF2B5EF4-FFF2-40B4-BE49-F238E27FC236}">
                <a16:creationId xmlns:a16="http://schemas.microsoft.com/office/drawing/2014/main" id="{8C8D1FCC-2E45-4BBC-AD5F-A64FC961A1BD}"/>
              </a:ext>
            </a:extLst>
          </p:cNvPr>
          <p:cNvSpPr txBox="1"/>
          <p:nvPr/>
        </p:nvSpPr>
        <p:spPr>
          <a:xfrm>
            <a:off x="4455254" y="3784252"/>
            <a:ext cx="5458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95" dirty="0">
                <a:solidFill>
                  <a:srgbClr val="530000"/>
                </a:solidFill>
                <a:latin typeface="Arial Hebrew"/>
                <a:cs typeface="Arial Hebrew"/>
              </a:rPr>
              <a:t>34</a:t>
            </a:r>
            <a:endParaRPr sz="2000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27770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אשראי - תשתיות	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תשתיות </a:t>
            </a:r>
            <a:r>
              <a:rPr lang="he-IL" dirty="0" err="1"/>
              <a:t>אקויטי</a:t>
            </a:r>
            <a:r>
              <a:rPr lang="he-IL" dirty="0"/>
              <a:t> בישראל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30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E1EB1B8-2C1E-48D2-B932-A7277D7B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43" y="1525270"/>
            <a:ext cx="6550594" cy="44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אשראי - תשתיות	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תשתיות אנרגיה ירוקה בארה"ב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31</a:t>
            </a:fld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EC72DB2-90A0-42ED-8F3F-AC6D08E2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69" y="1557967"/>
            <a:ext cx="7067550" cy="51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0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נדל"ן</a:t>
            </a:r>
          </a:p>
        </p:txBody>
      </p:sp>
      <p:sp>
        <p:nvSpPr>
          <p:cNvPr id="20" name="מציין מיקום טקסט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פילוח גיאוגרפי</a:t>
            </a:r>
          </a:p>
        </p:txBody>
      </p:sp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889-B990-4AE0-A66B-072869857056}" type="slidenum">
              <a:rPr lang="he-IL" smtClean="0"/>
              <a:pPr/>
              <a:t>32</a:t>
            </a:fld>
            <a:endParaRPr lang="he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D20E089-313B-4C1C-BB18-F33355B019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905505" y="2057178"/>
            <a:ext cx="6257925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188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נדל"ן</a:t>
            </a:r>
          </a:p>
        </p:txBody>
      </p:sp>
      <p:sp>
        <p:nvSpPr>
          <p:cNvPr id="20" name="מציין מיקום טקסט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התפתחות התיק</a:t>
            </a:r>
          </a:p>
        </p:txBody>
      </p:sp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889-B990-4AE0-A66B-072869857056}" type="slidenum">
              <a:rPr lang="he-IL" smtClean="0"/>
              <a:pPr/>
              <a:t>33</a:t>
            </a:fld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F4D00B86-8D1F-41E5-AC97-BAF0AC54D5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940944" y="1570000"/>
            <a:ext cx="9504562" cy="439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664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נדל"ן</a:t>
            </a:r>
          </a:p>
        </p:txBody>
      </p:sp>
      <p:sp>
        <p:nvSpPr>
          <p:cNvPr id="20" name="מציין מיקום טקסט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השקעה מואצת בתחום כגורם מאזן בתיק </a:t>
            </a:r>
          </a:p>
        </p:txBody>
      </p:sp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889-B990-4AE0-A66B-072869857056}" type="slidenum">
              <a:rPr lang="he-IL" smtClean="0"/>
              <a:pPr/>
              <a:t>34</a:t>
            </a:fld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490F72F-6F8C-4517-8342-281EE9F344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389088" y="1758576"/>
            <a:ext cx="8153400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45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עסקאות נדל"ן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26283" y="984624"/>
            <a:ext cx="9612314" cy="411956"/>
          </a:xfrm>
        </p:spPr>
        <p:txBody>
          <a:bodyPr>
            <a:normAutofit fontScale="92500" lnSpcReduction="10000"/>
          </a:bodyPr>
          <a:lstStyle/>
          <a:p>
            <a:r>
              <a:rPr lang="he-IL" sz="2800" dirty="0"/>
              <a:t>ניצול משבר הקורונה לעסקאות נדלן משמעותיות בעולם</a:t>
            </a: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70A862D-36A0-46F9-969A-2E1A78CE0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2" r="9427"/>
          <a:stretch/>
        </p:blipFill>
        <p:spPr>
          <a:xfrm>
            <a:off x="1248629" y="3774808"/>
            <a:ext cx="2880026" cy="2804618"/>
          </a:xfrm>
          <a:prstGeom prst="rect">
            <a:avLst/>
          </a:prstGeom>
        </p:spPr>
      </p:pic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35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75B103E-E2B8-452D-A4EF-BD832822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5" y="1565008"/>
            <a:ext cx="4419600" cy="2209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C40E07E-0EC7-4972-AB7C-66596C89F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1" y="1575412"/>
            <a:ext cx="4245070" cy="219939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059F8BA-2A7E-433A-BDAA-8E3F4640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301" y="3342837"/>
            <a:ext cx="4245070" cy="35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עסקאות נדל"ן</a:t>
            </a: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36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8C3A82A-13E3-4B74-9C1E-9E949F59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86" y="1511811"/>
            <a:ext cx="6018362" cy="45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7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התפתחות התיק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37</a:t>
            </a:fld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E7A7BC2-1F66-4828-B1AD-E981C08B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92" y="1786432"/>
            <a:ext cx="102774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2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התפלגות החשיפה לפי גיאוגרפיות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38</a:t>
            </a:fld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B31C5A7-DD26-4CC9-8940-978FB227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68" y="1841454"/>
            <a:ext cx="92297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6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תשואה </a:t>
            </a:r>
            <a:r>
              <a:rPr lang="he-IL" dirty="0" err="1"/>
              <a:t>שיקלית</a:t>
            </a:r>
            <a:r>
              <a:rPr lang="he-IL" dirty="0"/>
              <a:t> בשנת 2021 - </a:t>
            </a:r>
            <a:r>
              <a:rPr lang="he-IL" dirty="0" err="1"/>
              <a:t>אקויטי</a:t>
            </a:r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39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155C0CF-96BE-4029-8D4D-20903346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7" y="1787151"/>
            <a:ext cx="111728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4C9618-1CFE-42C9-BDD9-C91790A8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מנורה מבטחים אגף השקעות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67D2C-63FD-4035-A18D-8A2DAC676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מבנה האגף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F74DA7A-02CE-46D1-92D1-E071806B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E50DBF5D-1293-4BCB-91E1-008B28534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65138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75319E6-830B-4E0D-ABF3-FEAAB67D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72" y="1648453"/>
            <a:ext cx="988371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7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תשואה </a:t>
            </a:r>
            <a:r>
              <a:rPr lang="he-IL" dirty="0" err="1"/>
              <a:t>שיקלית</a:t>
            </a:r>
            <a:r>
              <a:rPr lang="he-IL" dirty="0"/>
              <a:t> בשנת 2021 - חוב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40</a:t>
            </a:fld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225451D-84E7-4181-9BA9-30189749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69" y="1841454"/>
            <a:ext cx="9439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4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תשואות הקרנות בהן השקענו בשנים 2009 - 2018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41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0061A34-7315-46BA-A109-F7E204F3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18" y="1773635"/>
            <a:ext cx="82962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5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תשואות בהשוואה למדדי ייחוס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42</a:t>
            </a:fld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4C39F04-8102-404A-ABC0-DE87EB10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68" y="1663326"/>
            <a:ext cx="90011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35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קרנות השקעה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43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B9AFBB4-8224-446D-AADA-8959340A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61" y="1535502"/>
            <a:ext cx="5972175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3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אקויטי</a:t>
            </a:r>
            <a:r>
              <a:rPr lang="he-IL" dirty="0"/>
              <a:t> לא סחיר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התפתחות התיק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44</a:t>
            </a:fld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A88299D-8BEF-468D-9ACA-3ACD64E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68" y="1841454"/>
            <a:ext cx="9686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8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אקויטי</a:t>
            </a:r>
            <a:r>
              <a:rPr lang="he-IL" dirty="0"/>
              <a:t> לא סחיר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מסלול 43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45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65EDB62-8933-4552-BB4A-C27C7D8D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3" y="1768666"/>
            <a:ext cx="6548992" cy="42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>
            <a:extLst>
              <a:ext uri="{FF2B5EF4-FFF2-40B4-BE49-F238E27FC236}">
                <a16:creationId xmlns:a16="http://schemas.microsoft.com/office/drawing/2014/main" id="{4C745350-462D-4680-8A2B-C5DA22D5E5E0}"/>
              </a:ext>
            </a:extLst>
          </p:cNvPr>
          <p:cNvSpPr/>
          <p:nvPr/>
        </p:nvSpPr>
        <p:spPr>
          <a:xfrm>
            <a:off x="5611090" y="1745741"/>
            <a:ext cx="6137565" cy="210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אקויטי</a:t>
            </a:r>
            <a:r>
              <a:rPr lang="he-IL" dirty="0"/>
              <a:t> לא סחיר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המשך הרחבת תחום ההשקעות הפרטיות 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46</a:t>
            </a:fld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56825C3-DDBF-4442-9158-40283A09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68" y="1899087"/>
            <a:ext cx="5878027" cy="176961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E7140BB-3ECF-4778-B418-56E5807E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204" y="4169050"/>
            <a:ext cx="4343400" cy="16764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B33D550-DAC0-4DC7-8595-9448940AA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90" y="1745741"/>
            <a:ext cx="4517267" cy="203654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752757E-854A-431E-AA1E-5073800E5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2" y="4220142"/>
            <a:ext cx="4249879" cy="1748884"/>
          </a:xfrm>
          <a:prstGeom prst="rect">
            <a:avLst/>
          </a:prstGeom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AE56085C-7B8D-4917-AEB8-CD1A1E1DBF51}"/>
              </a:ext>
            </a:extLst>
          </p:cNvPr>
          <p:cNvSpPr/>
          <p:nvPr/>
        </p:nvSpPr>
        <p:spPr>
          <a:xfrm>
            <a:off x="5991070" y="4130700"/>
            <a:ext cx="5349668" cy="1876675"/>
          </a:xfrm>
          <a:prstGeom prst="roundRect">
            <a:avLst/>
          </a:prstGeom>
          <a:noFill/>
          <a:ln w="857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BDB6C333-161D-40C7-8D9C-D92508243F79}"/>
              </a:ext>
            </a:extLst>
          </p:cNvPr>
          <p:cNvSpPr/>
          <p:nvPr/>
        </p:nvSpPr>
        <p:spPr>
          <a:xfrm>
            <a:off x="725438" y="1835183"/>
            <a:ext cx="4517267" cy="2036548"/>
          </a:xfrm>
          <a:prstGeom prst="roundRect">
            <a:avLst/>
          </a:prstGeom>
          <a:noFill/>
          <a:ln w="857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6B4CF86D-EC70-4237-873B-54F40E84E5BC}"/>
              </a:ext>
            </a:extLst>
          </p:cNvPr>
          <p:cNvSpPr/>
          <p:nvPr/>
        </p:nvSpPr>
        <p:spPr>
          <a:xfrm>
            <a:off x="615290" y="4130699"/>
            <a:ext cx="4627416" cy="1876675"/>
          </a:xfrm>
          <a:prstGeom prst="roundRect">
            <a:avLst/>
          </a:prstGeom>
          <a:noFill/>
          <a:ln w="857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184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0CA22-5E02-4E07-87C2-BB5E053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אקויטי</a:t>
            </a:r>
            <a:r>
              <a:rPr lang="he-IL" dirty="0"/>
              <a:t> לא סחיר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AC54B4-2D36-4647-B95D-F8BF038E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המשך הרחבת תחום ההשקעות הפרטיות 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93560B-6694-4637-B91F-05CEF0C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47</a:t>
            </a:fld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2F8CBF1-A6BE-47A7-A150-A9727740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7" y="1611919"/>
            <a:ext cx="6315485" cy="51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7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9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F767219-0E01-4934-8573-E6DEEC96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B08B-371A-4992-A3C3-E293FAB9E987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B5BB7873-BC28-4ED8-B3E3-237015B9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סביבת המאקרו</a:t>
            </a:r>
          </a:p>
        </p:txBody>
      </p:sp>
    </p:spTree>
    <p:extLst>
      <p:ext uri="{BB962C8B-B14F-4D97-AF65-F5344CB8AC3E}">
        <p14:creationId xmlns:p14="http://schemas.microsoft.com/office/powerpoint/2010/main" val="321106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כללי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43868" y="1004888"/>
            <a:ext cx="10294390" cy="3278349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המלחמה באוקראינה מעיבה על השווקים למרות תקווה גוברת להשגת הפסקת אש.</a:t>
            </a:r>
          </a:p>
          <a:p>
            <a:pPr lvl="2">
              <a:lnSpc>
                <a:spcPct val="150000"/>
              </a:lnSpc>
            </a:pPr>
            <a:endParaRPr lang="he-IL" sz="1000" b="1" dirty="0"/>
          </a:p>
          <a:p>
            <a:pPr lvl="2">
              <a:lnSpc>
                <a:spcPct val="150000"/>
              </a:lnSpc>
            </a:pPr>
            <a:r>
              <a:rPr lang="he-IL" sz="3000" b="1" dirty="0"/>
              <a:t>מחירי הנפט התקרבו ל 140 דולר לחבית אך ירדו מעט כאשר איחוד האמירויות הודיעה שתגדיל את התפוקה ולאחר שסין יבואנית נפט גדולה הודיעה על סגירת 3 מחוזות עקב התפרצות קורונה.</a:t>
            </a:r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200" b="1" dirty="0"/>
          </a:p>
          <a:p>
            <a:pPr lvl="2">
              <a:lnSpc>
                <a:spcPct val="150000"/>
              </a:lnSpc>
            </a:pPr>
            <a:endParaRPr lang="he-IL" sz="5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0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7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סחורות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7725" y="1676179"/>
            <a:ext cx="7162393" cy="3278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000" b="1" dirty="0"/>
              <a:t>החששות מפני שיבושים באספקה בשווקי הנפט העולמיים הביאו לעליה חדה במחירי האנרגיה.</a:t>
            </a:r>
          </a:p>
          <a:p>
            <a:pPr>
              <a:lnSpc>
                <a:spcPct val="150000"/>
              </a:lnSpc>
            </a:pPr>
            <a:r>
              <a:rPr lang="he-IL" sz="3000" b="1" dirty="0"/>
              <a:t>סחורות נוספות כמו חיטה ואלומיניום נסקו גם הם בשיעור חד.</a:t>
            </a:r>
          </a:p>
          <a:p>
            <a:pPr marL="0" lvl="1" indent="0">
              <a:lnSpc>
                <a:spcPct val="150000"/>
              </a:lnSpc>
              <a:buNone/>
            </a:pPr>
            <a:endParaRPr lang="he-IL" sz="28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39B9ACB-3082-43FC-92B2-B79802B9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79"/>
            <a:ext cx="4657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ציפיות האינפלציה לשנתיים במגמת עליה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3525" y="1382236"/>
            <a:ext cx="10286593" cy="327834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endParaRPr lang="he-IL" sz="28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60094E2-F256-43E4-A652-2577DE06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45" y="1639811"/>
            <a:ext cx="5338476" cy="43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סקירה פיננסית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90B858-0E14-4A23-BB2E-825B65DF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אירופה      - האינפלציה בגוש האירו ממשיכה להיות גבוהה מהציפיות   	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E8D241-6FFB-4B58-B8F2-71A5EC7B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3975" y="1265414"/>
            <a:ext cx="6678032" cy="3278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000" b="1" dirty="0"/>
              <a:t>עוד לפני </a:t>
            </a:r>
            <a:r>
              <a:rPr lang="he-IL" sz="3000" b="1" dirty="0" err="1"/>
              <a:t>העליה</a:t>
            </a:r>
            <a:r>
              <a:rPr lang="he-IL" sz="3000" b="1" dirty="0"/>
              <a:t> במחירי הסחורות מדד המחירים לצרכן לחודש פברואר עלה ב 0.9% (בהמשך ל 0.3% בחודש הקודם).</a:t>
            </a:r>
          </a:p>
          <a:p>
            <a:pPr>
              <a:lnSpc>
                <a:spcPct val="150000"/>
              </a:lnSpc>
            </a:pPr>
            <a:endParaRPr lang="he-IL" sz="1000" b="1" dirty="0"/>
          </a:p>
          <a:p>
            <a:pPr>
              <a:lnSpc>
                <a:spcPct val="150000"/>
              </a:lnSpc>
            </a:pPr>
            <a:r>
              <a:rPr lang="he-IL" sz="3000" b="1" dirty="0"/>
              <a:t>ב 12 החודשים האחרונים האינפלציה עלתה ב 5.8% לעומת צפי ל 5.3% וביחס ל 5.1% בחודש הקודם.</a:t>
            </a:r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5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3200" b="1" dirty="0"/>
          </a:p>
          <a:p>
            <a:pPr lvl="2">
              <a:lnSpc>
                <a:spcPct val="150000"/>
              </a:lnSpc>
            </a:pPr>
            <a:endParaRPr lang="he-IL" sz="700" b="1" dirty="0"/>
          </a:p>
          <a:p>
            <a:pPr marL="0" lvl="2" indent="0">
              <a:lnSpc>
                <a:spcPct val="150000"/>
              </a:lnSpc>
              <a:buNone/>
            </a:pPr>
            <a:endParaRPr lang="he-IL" sz="1400" b="1" dirty="0"/>
          </a:p>
          <a:p>
            <a:pPr lvl="2">
              <a:lnSpc>
                <a:spcPct val="150000"/>
              </a:lnSpc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0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lvl="5">
              <a:lnSpc>
                <a:spcPct val="150000"/>
              </a:lnSpc>
            </a:pPr>
            <a:endParaRPr lang="he-IL" sz="2600" b="1" dirty="0">
              <a:solidFill>
                <a:srgbClr val="663831"/>
              </a:solidFill>
            </a:endParaRPr>
          </a:p>
          <a:p>
            <a:pPr marL="2286000" lvl="5" indent="0">
              <a:lnSpc>
                <a:spcPct val="150000"/>
              </a:lnSpc>
              <a:buNone/>
            </a:pPr>
            <a:endParaRPr lang="he-IL" sz="2600" b="1" dirty="0">
              <a:solidFill>
                <a:srgbClr val="66383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3200" b="1" dirty="0"/>
          </a:p>
          <a:p>
            <a:pPr>
              <a:lnSpc>
                <a:spcPct val="150000"/>
              </a:lnSpc>
            </a:pPr>
            <a:endParaRPr lang="he-IL" sz="1800" b="1" dirty="0"/>
          </a:p>
          <a:p>
            <a:pPr marL="0" indent="0">
              <a:lnSpc>
                <a:spcPct val="150000"/>
              </a:lnSpc>
              <a:buNone/>
            </a:pPr>
            <a:endParaRPr lang="he-IL" sz="3200" b="1" dirty="0"/>
          </a:p>
          <a:p>
            <a:pPr marL="2286000" lvl="5" indent="0">
              <a:lnSpc>
                <a:spcPct val="150000"/>
              </a:lnSpc>
              <a:buNone/>
            </a:pPr>
            <a:endParaRPr lang="he-IL" sz="2800" dirty="0">
              <a:solidFill>
                <a:srgbClr val="663831"/>
              </a:solidFill>
            </a:endParaRPr>
          </a:p>
          <a:p>
            <a:pPr marL="2286000" lvl="5" indent="0">
              <a:buNone/>
            </a:pPr>
            <a:endParaRPr lang="he-IL" sz="2800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64E3AD-DE2F-4C52-AABF-9F73EA7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2D95AB9-B294-4451-8CA1-381581C6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41" y="1035647"/>
            <a:ext cx="323116" cy="31701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973D102-34D9-4850-91F0-23B0002B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7" y="1836936"/>
            <a:ext cx="4893103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2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ערכת נושא Office">
  <a:themeElements>
    <a:clrScheme name="מנורה מבטחים 2019_בטח שאפשר">
      <a:dk1>
        <a:srgbClr val="37374E"/>
      </a:dk1>
      <a:lt1>
        <a:srgbClr val="FFFFFF"/>
      </a:lt1>
      <a:dk2>
        <a:srgbClr val="550000"/>
      </a:dk2>
      <a:lt2>
        <a:srgbClr val="FFFFFF"/>
      </a:lt2>
      <a:accent1>
        <a:srgbClr val="FFB914"/>
      </a:accent1>
      <a:accent2>
        <a:srgbClr val="550000"/>
      </a:accent2>
      <a:accent3>
        <a:srgbClr val="37374E"/>
      </a:accent3>
      <a:accent4>
        <a:srgbClr val="725A89"/>
      </a:accent4>
      <a:accent5>
        <a:srgbClr val="A191F6"/>
      </a:accent5>
      <a:accent6>
        <a:srgbClr val="ECEBFF"/>
      </a:accent6>
      <a:hlink>
        <a:srgbClr val="0042C7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ערכת נושא - מנורה מבטחים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50000"/>
    </a:accent1>
    <a:accent2>
      <a:srgbClr val="DC671E"/>
    </a:accent2>
    <a:accent3>
      <a:srgbClr val="FFB914"/>
    </a:accent3>
    <a:accent4>
      <a:srgbClr val="BE963C"/>
    </a:accent4>
    <a:accent5>
      <a:srgbClr val="D23C32"/>
    </a:accent5>
    <a:accent6>
      <a:srgbClr val="820032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13551</TotalTime>
  <Words>884</Words>
  <Application>Microsoft Office PowerPoint</Application>
  <PresentationFormat>מסך רחב</PresentationFormat>
  <Paragraphs>456</Paragraphs>
  <Slides>48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4" baseType="lpstr">
      <vt:lpstr>Arial</vt:lpstr>
      <vt:lpstr>Arial Hebrew</vt:lpstr>
      <vt:lpstr>Arial Unicode MS</vt:lpstr>
      <vt:lpstr>Calibri</vt:lpstr>
      <vt:lpstr>Calibri Light</vt:lpstr>
      <vt:lpstr>1_ערכת נושא Office</vt:lpstr>
      <vt:lpstr>מנורה מבטחים</vt:lpstr>
      <vt:lpstr>אגף השקעות – נעים להכיר</vt:lpstr>
      <vt:lpstr>מנורה מבטחים אגף השקעות</vt:lpstr>
      <vt:lpstr>מנורה מבטחים אגף השקעות</vt:lpstr>
      <vt:lpstr>סביבת המאקרו</vt:lpstr>
      <vt:lpstr>סקירה פיננסית</vt:lpstr>
      <vt:lpstr>סקירה פיננסית</vt:lpstr>
      <vt:lpstr>סקירה פיננסית</vt:lpstr>
      <vt:lpstr>סקירה פיננסית</vt:lpstr>
      <vt:lpstr>סקירה פיננסית</vt:lpstr>
      <vt:lpstr>סקירה פיננסית</vt:lpstr>
      <vt:lpstr>מצגת של PowerPoint‏</vt:lpstr>
      <vt:lpstr>סקירה פיננסית</vt:lpstr>
      <vt:lpstr>סקירה פיננסית</vt:lpstr>
      <vt:lpstr>סקירה פיננסית</vt:lpstr>
      <vt:lpstr>סקירה פיננסית</vt:lpstr>
      <vt:lpstr>סקירה פיננסית</vt:lpstr>
      <vt:lpstr>סקירה פיננסית</vt:lpstr>
      <vt:lpstr>סקירה פיננסית</vt:lpstr>
      <vt:lpstr>תשואות אפיקי השקעה</vt:lpstr>
      <vt:lpstr>סקטורים גלובליים מתחילת השנה</vt:lpstr>
      <vt:lpstr>מצגת של PowerPoint‏</vt:lpstr>
      <vt:lpstr>סיכום</vt:lpstr>
      <vt:lpstr>סיכום</vt:lpstr>
      <vt:lpstr>השקעה בנכסים אלטרנטיביים</vt:lpstr>
      <vt:lpstr>מערך אשראי – הלוואות לא סחירות</vt:lpstr>
      <vt:lpstr>מערך אשראי – הלוואות לא סחירות</vt:lpstr>
      <vt:lpstr>אשראי לא סחיר</vt:lpstr>
      <vt:lpstr>מערך אשראי </vt:lpstr>
      <vt:lpstr>מערך אשראי - תשתיות </vt:lpstr>
      <vt:lpstr>מערך אשראי - תשתיות </vt:lpstr>
      <vt:lpstr>נדל"ן</vt:lpstr>
      <vt:lpstr>נדל"ן</vt:lpstr>
      <vt:lpstr>נדל"ן</vt:lpstr>
      <vt:lpstr>עסקאות נדל"ן</vt:lpstr>
      <vt:lpstr>עסקאות נדל"ן</vt:lpstr>
      <vt:lpstr>קרנות השקעה</vt:lpstr>
      <vt:lpstr>קרנות השקעה</vt:lpstr>
      <vt:lpstr>קרנות השקעה</vt:lpstr>
      <vt:lpstr>קרנות השקעה</vt:lpstr>
      <vt:lpstr>קרנות השקעה</vt:lpstr>
      <vt:lpstr>קרנות השקעה</vt:lpstr>
      <vt:lpstr>קרנות השקעה</vt:lpstr>
      <vt:lpstr>אקויטי לא סחיר</vt:lpstr>
      <vt:lpstr>אקויטי לא סחיר</vt:lpstr>
      <vt:lpstr>אקויטי לא סחיר</vt:lpstr>
      <vt:lpstr>אקויטי לא סחיר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שווקי חו"ל</dc:title>
  <dc:creator>עוז צוקרל</dc:creator>
  <cp:lastModifiedBy>טל ביאנקו</cp:lastModifiedBy>
  <cp:revision>443</cp:revision>
  <dcterms:created xsi:type="dcterms:W3CDTF">2020-01-19T11:49:02Z</dcterms:created>
  <dcterms:modified xsi:type="dcterms:W3CDTF">2022-03-22T14:55:14Z</dcterms:modified>
</cp:coreProperties>
</file>